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5" r:id="rId10"/>
    <p:sldId id="272" r:id="rId11"/>
    <p:sldId id="263" r:id="rId12"/>
    <p:sldId id="276" r:id="rId13"/>
    <p:sldId id="274" r:id="rId14"/>
    <p:sldId id="266" r:id="rId15"/>
    <p:sldId id="273" r:id="rId16"/>
    <p:sldId id="268" r:id="rId17"/>
    <p:sldId id="269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9846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63B23F-7CFD-422C-A945-2A74C1AC21B1}" type="slidenum">
              <a:rPr lang="en-US" smtClean="0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63B23F-7CFD-422C-A945-2A74C1AC21B1}" type="slidenum">
              <a:rPr lang="en-US" smtClean="0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6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63B23F-7CFD-422C-A945-2A74C1AC21B1}" type="slidenum">
              <a:rPr lang="en-US" smtClean="0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63B23F-7CFD-422C-A945-2A74C1AC21B1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29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63B23F-7CFD-422C-A945-2A74C1AC21B1}" type="slidenum">
              <a:rPr lang="en-US" smtClean="0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747" y="0"/>
            <a:ext cx="16255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b="43750"/>
          <a:stretch>
            <a:fillRect/>
          </a:stretch>
        </p:blipFill>
        <p:spPr>
          <a:xfrm>
            <a:off x="10052046" y="6117326"/>
            <a:ext cx="1902888" cy="345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433" y="-182034"/>
            <a:ext cx="12701" cy="1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633" y="21167"/>
            <a:ext cx="12701" cy="1270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 1"/>
          <p:cNvSpPr txBox="1">
            <a:spLocks noGrp="1"/>
          </p:cNvSpPr>
          <p:nvPr>
            <p:ph type="ctrTitle"/>
          </p:nvPr>
        </p:nvSpPr>
        <p:spPr>
          <a:xfrm>
            <a:off x="2844800" y="1283495"/>
            <a:ext cx="9144000" cy="2387601"/>
          </a:xfrm>
          <a:prstGeom prst="rect">
            <a:avLst/>
          </a:prstGeom>
        </p:spPr>
        <p:txBody>
          <a:bodyPr/>
          <a:lstStyle>
            <a:lvl1pPr algn="r">
              <a:defRPr sz="5400"/>
            </a:lvl1pPr>
          </a:lstStyle>
          <a:p>
            <a:r>
              <a:rPr lang="sr-Latn-CS" dirty="0"/>
              <a:t>N</a:t>
            </a:r>
            <a:r>
              <a:rPr dirty="0"/>
              <a:t>a putu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bezbednost</a:t>
            </a:r>
            <a:r>
              <a:rPr lang="sr-Latn-RS" dirty="0"/>
              <a:t> dece u saobraćaju</a:t>
            </a:r>
            <a:r>
              <a:rPr dirty="0"/>
              <a:t> </a:t>
            </a:r>
            <a:r>
              <a:rPr lang="sr-Latn-RS" dirty="0"/>
              <a:t> - Srbija</a:t>
            </a:r>
            <a:endParaRPr dirty="0"/>
          </a:p>
        </p:txBody>
      </p:sp>
      <p:sp>
        <p:nvSpPr>
          <p:cNvPr id="11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810933" y="3671096"/>
            <a:ext cx="9144001" cy="1655762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t>Smartpoint Adria</a:t>
            </a:r>
          </a:p>
        </p:txBody>
      </p:sp>
      <p:sp>
        <p:nvSpPr>
          <p:cNvPr id="118" name="Subtitle 2"/>
          <p:cNvSpPr txBox="1"/>
          <p:nvPr/>
        </p:nvSpPr>
        <p:spPr>
          <a:xfrm>
            <a:off x="10064043" y="6383947"/>
            <a:ext cx="1924757" cy="57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 defTabSz="630936">
              <a:lnSpc>
                <a:spcPct val="90000"/>
              </a:lnSpc>
              <a:spcBef>
                <a:spcPts val="600"/>
              </a:spcBef>
              <a:defRPr sz="1104"/>
            </a:lvl1pPr>
          </a:lstStyle>
          <a:p>
            <a:r>
              <a:t>www.smartpoint.rs</a:t>
            </a:r>
            <a:endParaRPr sz="1656"/>
          </a:p>
        </p:txBody>
      </p:sp>
      <p:pic>
        <p:nvPicPr>
          <p:cNvPr id="119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t="23377" b="24242"/>
          <a:stretch>
            <a:fillRect/>
          </a:stretch>
        </p:blipFill>
        <p:spPr>
          <a:xfrm>
            <a:off x="9087555" y="21167"/>
            <a:ext cx="3014134" cy="1184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6" y="0"/>
            <a:ext cx="1625529" cy="6858000"/>
          </a:xfrm>
          <a:prstGeom prst="rect">
            <a:avLst/>
          </a:prstGeom>
        </p:spPr>
      </p:pic>
      <p:pic>
        <p:nvPicPr>
          <p:cNvPr id="7" name="Picture 5" descr="sigla-neg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10052046" y="6117327"/>
            <a:ext cx="1902887" cy="34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4483" y="6117327"/>
            <a:ext cx="4867067" cy="345643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b="1" dirty="0">
              <a:solidFill>
                <a:srgbClr val="000066"/>
              </a:solidFill>
              <a:latin typeface="Helvetica"/>
              <a:cs typeface="Helvetica"/>
            </a:endParaRPr>
          </a:p>
        </p:txBody>
      </p:sp>
      <p:pic>
        <p:nvPicPr>
          <p:cNvPr id="2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-182033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4" y="21167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0064044" y="6383947"/>
            <a:ext cx="1924756" cy="573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www.smartpoint.rs</a:t>
            </a:r>
          </a:p>
          <a:p>
            <a:endParaRPr lang="en-US" sz="1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9944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6800" lvl="2" indent="-342900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r-Latn-RS" sz="2000" dirty="0">
                <a:solidFill>
                  <a:srgbClr val="000000"/>
                </a:solidFill>
                <a:latin typeface="+mj-lt"/>
                <a:cs typeface="Arial"/>
              </a:rPr>
              <a:t>Kako bismo igru učinili što interesantijom, imali bismo Robot maskotu koja bi bila unutar igre kao glavni karakter koga bi deca pomerala prstićem i na taj način rešavala zadatke. </a:t>
            </a:r>
          </a:p>
          <a:p>
            <a:pPr marL="1066800" lvl="2" indent="-342900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r-Latn-RS" sz="2000" dirty="0">
                <a:solidFill>
                  <a:srgbClr val="000000"/>
                </a:solidFill>
                <a:latin typeface="+mj-lt"/>
                <a:cs typeface="Arial"/>
              </a:rPr>
              <a:t>Tokom igre, i svakog rešenog zadatka, pokazala bi se slika robota koji bi informisali decu o uspešno rešenom zadatku i motivisali ih da uspešno reši i sledeći. </a:t>
            </a:r>
          </a:p>
          <a:p>
            <a:pPr marL="1066800" lvl="2" indent="-342900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r-Latn-RS" sz="2000" dirty="0">
                <a:solidFill>
                  <a:srgbClr val="000000"/>
                </a:solidFill>
                <a:latin typeface="+mj-lt"/>
                <a:cs typeface="Arial"/>
              </a:rPr>
              <a:t>Maksmialno vreme trajanja igre je 1-1.5minuta. Imali bismo 3 tableta tako da bi troje dece moglo da igra igru u isto vreme. </a:t>
            </a:r>
          </a:p>
          <a:p>
            <a:pPr marL="1066800" lvl="2" indent="-342900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r-Latn-RS" sz="2000" dirty="0">
                <a:solidFill>
                  <a:srgbClr val="000000"/>
                </a:solidFill>
                <a:latin typeface="+mj-lt"/>
                <a:cs typeface="Arial"/>
              </a:rPr>
              <a:t>Prvo dete bi bilo koordinisano od strane našeg pedagoga, drugo dete bi bilo koordinisano od strane Robota, dok bitreće dete bilo koordinisano od strane našeg supervizora. </a:t>
            </a:r>
          </a:p>
          <a:p>
            <a:pPr marL="723900" lvl="2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defRPr/>
            </a:pPr>
            <a:endParaRPr lang="sr-Latn-RS" sz="2000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1066800" lvl="2" indent="-342900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sr-Latn-RS" sz="2000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1066800" lvl="2" indent="-342900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+mj-lt"/>
              <a:cs typeface="Arial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+mj-lt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pic>
        <p:nvPicPr>
          <p:cNvPr id="14" name="Picture 2" descr="Image result for total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7" b="24242"/>
          <a:stretch/>
        </p:blipFill>
        <p:spPr bwMode="auto">
          <a:xfrm>
            <a:off x="9087555" y="21167"/>
            <a:ext cx="3014133" cy="11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41AC306-46F0-4527-9EE4-C79BDC2094F6}"/>
              </a:ext>
            </a:extLst>
          </p:cNvPr>
          <p:cNvSpPr txBox="1"/>
          <p:nvPr/>
        </p:nvSpPr>
        <p:spPr>
          <a:xfrm>
            <a:off x="838200" y="353093"/>
            <a:ext cx="1053554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defTabSz="832104">
              <a:lnSpc>
                <a:spcPct val="90000"/>
              </a:lnSpc>
              <a:defRPr sz="364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Mehanika</a:t>
            </a:r>
            <a:r>
              <a:rPr dirty="0"/>
              <a:t> </a:t>
            </a:r>
            <a:endParaRPr sz="5460" dirty="0"/>
          </a:p>
          <a:p>
            <a:pPr defTabSz="832104">
              <a:lnSpc>
                <a:spcPct val="90000"/>
              </a:lnSpc>
              <a:defRPr sz="364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Korak</a:t>
            </a:r>
            <a:r>
              <a:rPr dirty="0"/>
              <a:t> 2 – „</a:t>
            </a:r>
            <a:r>
              <a:rPr lang="en-US" dirty="0"/>
              <a:t>N</a:t>
            </a:r>
            <a:r>
              <a:rPr dirty="0"/>
              <a:t>a putu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bezbednost</a:t>
            </a:r>
            <a:r>
              <a:rPr dirty="0"/>
              <a:t>“ – </a:t>
            </a:r>
            <a:r>
              <a:rPr lang="sr-Latn-RS" dirty="0"/>
              <a:t>tablet</a:t>
            </a:r>
            <a:r>
              <a:rPr dirty="0"/>
              <a:t> </a:t>
            </a:r>
            <a:r>
              <a:rPr lang="sr-Latn-RS" dirty="0"/>
              <a:t>igra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98" y="4274291"/>
            <a:ext cx="2889900" cy="288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747" y="0"/>
            <a:ext cx="16255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b="43750"/>
          <a:stretch>
            <a:fillRect/>
          </a:stretch>
        </p:blipFill>
        <p:spPr>
          <a:xfrm>
            <a:off x="10052046" y="6117326"/>
            <a:ext cx="1902888" cy="345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433" y="-182034"/>
            <a:ext cx="12701" cy="1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633" y="21167"/>
            <a:ext cx="12701" cy="1270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ubtitle 2"/>
          <p:cNvSpPr txBox="1"/>
          <p:nvPr/>
        </p:nvSpPr>
        <p:spPr>
          <a:xfrm>
            <a:off x="10064043" y="6383947"/>
            <a:ext cx="1924757" cy="57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 defTabSz="630936">
              <a:lnSpc>
                <a:spcPct val="90000"/>
              </a:lnSpc>
              <a:spcBef>
                <a:spcPts val="600"/>
              </a:spcBef>
              <a:defRPr sz="1104"/>
            </a:lvl1pPr>
          </a:lstStyle>
          <a:p>
            <a:r>
              <a:t>www.smartpoint.rs</a:t>
            </a:r>
            <a:endParaRPr sz="1656"/>
          </a:p>
        </p:txBody>
      </p:sp>
      <p:sp>
        <p:nvSpPr>
          <p:cNvPr id="183" name="Content Placeholder 2"/>
          <p:cNvSpPr txBox="1"/>
          <p:nvPr/>
        </p:nvSpPr>
        <p:spPr>
          <a:xfrm>
            <a:off x="1199448" y="1825625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marL="972694" lvl="2" indent="-342900" defTabSz="464058">
              <a:lnSpc>
                <a:spcPct val="81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740"/>
            </a:pPr>
            <a:r>
              <a:rPr lang="sr-Latn-RS" sz="2000" dirty="0"/>
              <a:t>Na kraju, u zavisnosti od preostalog vremena, organizovali bismo i igru kartama koja</a:t>
            </a:r>
            <a:r>
              <a:rPr sz="2000" dirty="0"/>
              <a:t> </a:t>
            </a:r>
            <a:r>
              <a:rPr sz="2000" dirty="0" err="1"/>
              <a:t>ima</a:t>
            </a:r>
            <a:r>
              <a:rPr sz="2000" dirty="0"/>
              <a:t> </a:t>
            </a:r>
            <a:r>
              <a:rPr sz="2000" dirty="0" err="1"/>
              <a:t>za</a:t>
            </a:r>
            <a:r>
              <a:rPr sz="2000" dirty="0"/>
              <a:t> </a:t>
            </a:r>
            <a:r>
              <a:rPr sz="2000" dirty="0" err="1"/>
              <a:t>cilj</a:t>
            </a:r>
            <a:r>
              <a:rPr sz="2000" dirty="0"/>
              <a:t> da </a:t>
            </a:r>
            <a:r>
              <a:rPr sz="2000" dirty="0" err="1"/>
              <a:t>napravi</a:t>
            </a:r>
            <a:r>
              <a:rPr sz="2000" dirty="0"/>
              <a:t> </a:t>
            </a:r>
            <a:r>
              <a:rPr sz="2000" dirty="0" err="1"/>
              <a:t>kratak</a:t>
            </a:r>
            <a:r>
              <a:rPr sz="2000" dirty="0"/>
              <a:t> </a:t>
            </a:r>
            <a:r>
              <a:rPr sz="2000" dirty="0" err="1"/>
              <a:t>pregled</a:t>
            </a:r>
            <a:r>
              <a:rPr sz="2000" dirty="0"/>
              <a:t> </a:t>
            </a:r>
            <a:r>
              <a:rPr sz="2000" dirty="0" err="1"/>
              <a:t>svih</a:t>
            </a:r>
            <a:r>
              <a:rPr sz="2000" dirty="0"/>
              <a:t> </a:t>
            </a:r>
            <a:r>
              <a:rPr sz="2000" dirty="0" err="1"/>
              <a:t>važnih</a:t>
            </a:r>
            <a:r>
              <a:rPr sz="2000" dirty="0"/>
              <a:t> </a:t>
            </a:r>
            <a:r>
              <a:rPr sz="2000" dirty="0" err="1"/>
              <a:t>informacija</a:t>
            </a:r>
            <a:r>
              <a:rPr sz="2000" dirty="0"/>
              <a:t> </a:t>
            </a:r>
            <a:r>
              <a:rPr sz="2000" dirty="0" err="1"/>
              <a:t>koje</a:t>
            </a:r>
            <a:r>
              <a:rPr sz="2000" dirty="0"/>
              <a:t> </a:t>
            </a:r>
            <a:r>
              <a:rPr sz="2000" dirty="0" err="1"/>
              <a:t>su</a:t>
            </a:r>
            <a:r>
              <a:rPr sz="2000" dirty="0"/>
              <a:t> </a:t>
            </a:r>
            <a:r>
              <a:rPr sz="2000" dirty="0" err="1"/>
              <a:t>deca</a:t>
            </a:r>
            <a:r>
              <a:rPr sz="2000" dirty="0"/>
              <a:t> </a:t>
            </a:r>
            <a:r>
              <a:rPr sz="2000" dirty="0" err="1"/>
              <a:t>naučila</a:t>
            </a:r>
            <a:r>
              <a:rPr sz="2000" dirty="0"/>
              <a:t> </a:t>
            </a:r>
            <a:r>
              <a:rPr sz="2000" dirty="0" err="1"/>
              <a:t>tokom</a:t>
            </a:r>
            <a:r>
              <a:rPr sz="2000" dirty="0"/>
              <a:t> </a:t>
            </a:r>
            <a:r>
              <a:rPr sz="2000" dirty="0" err="1"/>
              <a:t>predavanja</a:t>
            </a:r>
            <a:r>
              <a:rPr sz="2000" dirty="0"/>
              <a:t>. </a:t>
            </a:r>
          </a:p>
          <a:p>
            <a:pPr marL="972694" lvl="2" indent="-342900" defTabSz="464058">
              <a:lnSpc>
                <a:spcPct val="81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740"/>
            </a:pPr>
            <a:r>
              <a:rPr sz="2000" dirty="0" err="1"/>
              <a:t>Pripremili</a:t>
            </a:r>
            <a:r>
              <a:rPr sz="2000" dirty="0"/>
              <a:t> </a:t>
            </a:r>
            <a:r>
              <a:rPr sz="2000" dirty="0" err="1"/>
              <a:t>bismo</a:t>
            </a:r>
            <a:r>
              <a:rPr sz="2000" dirty="0"/>
              <a:t> 30 </a:t>
            </a:r>
            <a:r>
              <a:rPr sz="2000" dirty="0" err="1"/>
              <a:t>karata</a:t>
            </a:r>
            <a:r>
              <a:rPr sz="2000" dirty="0"/>
              <a:t> </a:t>
            </a:r>
            <a:r>
              <a:rPr sz="2000" dirty="0" err="1"/>
              <a:t>sa</a:t>
            </a:r>
            <a:r>
              <a:rPr sz="2000" dirty="0"/>
              <a:t> </a:t>
            </a:r>
            <a:r>
              <a:rPr sz="2000" dirty="0" err="1"/>
              <a:t>pitanjima</a:t>
            </a:r>
            <a:r>
              <a:rPr sz="2000" dirty="0"/>
              <a:t> o </a:t>
            </a:r>
            <a:r>
              <a:rPr sz="2000" dirty="0" err="1"/>
              <a:t>bezbednosti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putevima</a:t>
            </a:r>
            <a:r>
              <a:rPr sz="2000" dirty="0"/>
              <a:t>. </a:t>
            </a:r>
            <a:r>
              <a:rPr sz="2000" dirty="0" err="1"/>
              <a:t>Deca</a:t>
            </a:r>
            <a:r>
              <a:rPr sz="2000" dirty="0"/>
              <a:t> bi </a:t>
            </a:r>
            <a:r>
              <a:rPr sz="2000" dirty="0" err="1"/>
              <a:t>imala</a:t>
            </a:r>
            <a:r>
              <a:rPr sz="2000" dirty="0"/>
              <a:t> 3 </a:t>
            </a:r>
            <a:r>
              <a:rPr sz="2000" dirty="0" err="1"/>
              <a:t>ponuđenja</a:t>
            </a:r>
            <a:r>
              <a:rPr sz="2000" dirty="0"/>
              <a:t> </a:t>
            </a:r>
            <a:r>
              <a:rPr sz="2000" dirty="0" err="1"/>
              <a:t>odgovora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svako</a:t>
            </a:r>
            <a:r>
              <a:rPr sz="2000" dirty="0"/>
              <a:t> od </a:t>
            </a:r>
            <a:r>
              <a:rPr sz="2000" dirty="0" err="1"/>
              <a:t>pitanja</a:t>
            </a:r>
            <a:r>
              <a:rPr sz="2000" dirty="0"/>
              <a:t>. </a:t>
            </a:r>
            <a:r>
              <a:rPr sz="2000" dirty="0" err="1"/>
              <a:t>Izvlačili</a:t>
            </a:r>
            <a:r>
              <a:rPr sz="2000" dirty="0"/>
              <a:t> bi </a:t>
            </a:r>
            <a:r>
              <a:rPr sz="2000" dirty="0" err="1"/>
              <a:t>jednu</a:t>
            </a:r>
            <a:r>
              <a:rPr sz="2000" dirty="0"/>
              <a:t> </a:t>
            </a:r>
            <a:r>
              <a:rPr sz="2000" dirty="0" err="1"/>
              <a:t>kartu</a:t>
            </a:r>
            <a:r>
              <a:rPr sz="2000" dirty="0"/>
              <a:t>, </a:t>
            </a:r>
            <a:r>
              <a:rPr sz="2000" dirty="0" err="1"/>
              <a:t>pročitali</a:t>
            </a:r>
            <a:r>
              <a:rPr sz="2000" dirty="0"/>
              <a:t> bi </a:t>
            </a:r>
            <a:r>
              <a:rPr sz="2000" dirty="0" err="1"/>
              <a:t>pitanje</a:t>
            </a:r>
            <a:r>
              <a:rPr sz="2000" dirty="0"/>
              <a:t> </a:t>
            </a:r>
            <a:r>
              <a:rPr sz="2000" dirty="0" err="1"/>
              <a:t>glasno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odgovorili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isto</a:t>
            </a:r>
            <a:r>
              <a:rPr sz="2000" dirty="0"/>
              <a:t> </a:t>
            </a:r>
            <a:r>
              <a:rPr sz="2000" dirty="0" err="1"/>
              <a:t>glasno</a:t>
            </a:r>
            <a:r>
              <a:rPr sz="2000" dirty="0"/>
              <a:t> </a:t>
            </a:r>
            <a:r>
              <a:rPr sz="2000" dirty="0" err="1"/>
              <a:t>kako</a:t>
            </a:r>
            <a:r>
              <a:rPr sz="2000" dirty="0"/>
              <a:t> bi </a:t>
            </a:r>
            <a:r>
              <a:rPr sz="2000" dirty="0" err="1"/>
              <a:t>sva</a:t>
            </a:r>
            <a:r>
              <a:rPr sz="2000" dirty="0"/>
              <a:t> o</a:t>
            </a:r>
            <a:r>
              <a:rPr lang="sr-Latn-RS" sz="2000" dirty="0"/>
              <a:t>s</a:t>
            </a:r>
            <a:r>
              <a:rPr sz="2000" dirty="0" err="1"/>
              <a:t>tal</a:t>
            </a:r>
            <a:r>
              <a:rPr sz="2000" dirty="0"/>
              <a:t> </a:t>
            </a:r>
            <a:r>
              <a:rPr sz="2000" dirty="0" err="1"/>
              <a:t>deca</a:t>
            </a:r>
            <a:r>
              <a:rPr sz="2000" dirty="0"/>
              <a:t> </a:t>
            </a:r>
            <a:r>
              <a:rPr sz="2000" dirty="0" err="1"/>
              <a:t>mogla</a:t>
            </a:r>
            <a:r>
              <a:rPr sz="2000" dirty="0"/>
              <a:t> da </a:t>
            </a:r>
            <a:r>
              <a:rPr sz="2000" dirty="0" err="1"/>
              <a:t>čuju</a:t>
            </a:r>
            <a:r>
              <a:rPr sz="2000" dirty="0"/>
              <a:t> </a:t>
            </a:r>
            <a:r>
              <a:rPr sz="2000" dirty="0" err="1"/>
              <a:t>odgovore</a:t>
            </a:r>
            <a:r>
              <a:rPr sz="2000" dirty="0"/>
              <a:t>. Primer: </a:t>
            </a:r>
            <a:endParaRPr lang="sr-Latn-RS" sz="2000" dirty="0"/>
          </a:p>
          <a:p>
            <a:pPr marL="972694" lvl="2" indent="-342900" defTabSz="464058">
              <a:lnSpc>
                <a:spcPct val="81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740"/>
            </a:pPr>
            <a:endParaRPr sz="2000" dirty="0"/>
          </a:p>
          <a:p>
            <a:pPr marL="1027557" lvl="2" indent="-397763" defTabSz="464058">
              <a:lnSpc>
                <a:spcPct val="81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740" b="1"/>
            </a:pPr>
            <a:r>
              <a:rPr sz="2000" dirty="0"/>
              <a:t>Video(la) is </a:t>
            </a:r>
            <a:r>
              <a:rPr sz="2000" dirty="0" err="1"/>
              <a:t>svoju</a:t>
            </a:r>
            <a:r>
              <a:rPr sz="2000" dirty="0"/>
              <a:t> </a:t>
            </a:r>
            <a:r>
              <a:rPr sz="2000" dirty="0" err="1"/>
              <a:t>mamu</a:t>
            </a:r>
            <a:r>
              <a:rPr sz="2000" dirty="0"/>
              <a:t> </a:t>
            </a:r>
            <a:r>
              <a:rPr sz="2000" dirty="0" err="1"/>
              <a:t>prekoputa</a:t>
            </a:r>
            <a:r>
              <a:rPr sz="2000" dirty="0"/>
              <a:t> </a:t>
            </a:r>
            <a:r>
              <a:rPr sz="2000" dirty="0" err="1"/>
              <a:t>ulice</a:t>
            </a:r>
            <a:r>
              <a:rPr sz="2000" dirty="0"/>
              <a:t>. Ona </a:t>
            </a:r>
            <a:r>
              <a:rPr sz="2000" dirty="0" err="1"/>
              <a:t>te</a:t>
            </a:r>
            <a:r>
              <a:rPr sz="2000" dirty="0"/>
              <a:t> </a:t>
            </a:r>
            <a:r>
              <a:rPr sz="2000" dirty="0" err="1"/>
              <a:t>zove</a:t>
            </a:r>
            <a:r>
              <a:rPr sz="2000" dirty="0"/>
              <a:t> da </a:t>
            </a:r>
            <a:r>
              <a:rPr sz="2000" dirty="0" err="1"/>
              <a:t>dođeš</a:t>
            </a:r>
            <a:r>
              <a:rPr sz="2000" dirty="0"/>
              <a:t> do </a:t>
            </a:r>
            <a:r>
              <a:rPr sz="2000" dirty="0" err="1"/>
              <a:t>nje</a:t>
            </a:r>
            <a:r>
              <a:rPr sz="2000" dirty="0"/>
              <a:t>. </a:t>
            </a:r>
            <a:r>
              <a:rPr sz="2000" dirty="0" err="1"/>
              <a:t>Šta</a:t>
            </a:r>
            <a:r>
              <a:rPr sz="2000" dirty="0"/>
              <a:t> </a:t>
            </a:r>
            <a:r>
              <a:rPr sz="2000" dirty="0" err="1"/>
              <a:t>ćes</a:t>
            </a:r>
            <a:r>
              <a:rPr sz="2000" dirty="0"/>
              <a:t> </a:t>
            </a:r>
            <a:r>
              <a:rPr sz="2000" dirty="0" err="1"/>
              <a:t>uraditi</a:t>
            </a:r>
            <a:r>
              <a:rPr sz="2000" dirty="0"/>
              <a:t>? </a:t>
            </a:r>
            <a:endParaRPr lang="sr-Latn-CS" sz="2000" dirty="0"/>
          </a:p>
          <a:p>
            <a:pPr marL="629794" lvl="2" indent="0" defTabSz="464058">
              <a:lnSpc>
                <a:spcPct val="81000"/>
              </a:lnSpc>
              <a:spcBef>
                <a:spcPts val="500"/>
              </a:spcBef>
              <a:buClr>
                <a:schemeClr val="tx1"/>
              </a:buClr>
              <a:buSzPct val="100000"/>
              <a:defRPr sz="1740" b="1"/>
            </a:pPr>
            <a:endParaRPr sz="2000" dirty="0"/>
          </a:p>
          <a:p>
            <a:pPr marL="1027557" lvl="2" indent="-397763" defTabSz="464058">
              <a:lnSpc>
                <a:spcPct val="81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 sz="1740"/>
            </a:pPr>
            <a:r>
              <a:rPr sz="2000" dirty="0" err="1"/>
              <a:t>Odmah</a:t>
            </a:r>
            <a:r>
              <a:rPr sz="2000" dirty="0"/>
              <a:t> </a:t>
            </a:r>
            <a:r>
              <a:rPr sz="2000" dirty="0" err="1"/>
              <a:t>ću</a:t>
            </a:r>
            <a:r>
              <a:rPr sz="2000" dirty="0"/>
              <a:t> </a:t>
            </a:r>
            <a:r>
              <a:rPr sz="2000" dirty="0" err="1"/>
              <a:t>otrčati</a:t>
            </a:r>
            <a:r>
              <a:rPr sz="2000" dirty="0"/>
              <a:t> do </a:t>
            </a:r>
            <a:r>
              <a:rPr sz="2000" dirty="0" err="1"/>
              <a:t>nje</a:t>
            </a:r>
            <a:r>
              <a:rPr sz="2000" dirty="0"/>
              <a:t> </a:t>
            </a:r>
          </a:p>
          <a:p>
            <a:pPr marL="1027557" lvl="2" indent="-397763" defTabSz="464058">
              <a:lnSpc>
                <a:spcPct val="81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 sz="1740"/>
            </a:pPr>
            <a:r>
              <a:rPr sz="2000" dirty="0" err="1"/>
              <a:t>Otići</a:t>
            </a:r>
            <a:r>
              <a:rPr sz="2000" dirty="0"/>
              <a:t> </a:t>
            </a:r>
            <a:r>
              <a:rPr sz="2000" dirty="0" err="1"/>
              <a:t>ću</a:t>
            </a:r>
            <a:r>
              <a:rPr sz="2000" dirty="0"/>
              <a:t> do </a:t>
            </a:r>
            <a:r>
              <a:rPr sz="2000" dirty="0" err="1"/>
              <a:t>pešačkog</a:t>
            </a:r>
            <a:r>
              <a:rPr sz="2000" dirty="0"/>
              <a:t> </a:t>
            </a:r>
            <a:r>
              <a:rPr sz="2000" dirty="0" err="1"/>
              <a:t>prelaza</a:t>
            </a:r>
            <a:r>
              <a:rPr sz="2000" dirty="0"/>
              <a:t> (</a:t>
            </a:r>
            <a:r>
              <a:rPr sz="2000" dirty="0" err="1"/>
              <a:t>zebre</a:t>
            </a:r>
            <a:r>
              <a:rPr sz="2000" dirty="0"/>
              <a:t>), </a:t>
            </a:r>
            <a:r>
              <a:rPr sz="2000" dirty="0" err="1"/>
              <a:t>pogledaću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levo</a:t>
            </a:r>
            <a:r>
              <a:rPr sz="2000" dirty="0"/>
              <a:t>, pa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desno</a:t>
            </a:r>
            <a:r>
              <a:rPr sz="2000" dirty="0"/>
              <a:t> da </a:t>
            </a:r>
            <a:r>
              <a:rPr sz="2000" dirty="0" err="1"/>
              <a:t>vidim</a:t>
            </a:r>
            <a:r>
              <a:rPr sz="2000" dirty="0"/>
              <a:t> da li ide </a:t>
            </a:r>
            <a:r>
              <a:rPr sz="2000" dirty="0" err="1"/>
              <a:t>automobil</a:t>
            </a:r>
            <a:r>
              <a:rPr sz="2000" dirty="0"/>
              <a:t> </a:t>
            </a:r>
            <a:r>
              <a:rPr sz="2000" dirty="0" err="1"/>
              <a:t>ili</a:t>
            </a:r>
            <a:r>
              <a:rPr sz="2000" dirty="0"/>
              <a:t> </a:t>
            </a:r>
            <a:r>
              <a:rPr sz="2000" dirty="0" err="1"/>
              <a:t>ću</a:t>
            </a:r>
            <a:r>
              <a:rPr sz="2000" dirty="0"/>
              <a:t> </a:t>
            </a:r>
            <a:r>
              <a:rPr sz="2000" dirty="0" err="1"/>
              <a:t>pogledati</a:t>
            </a:r>
            <a:r>
              <a:rPr sz="2000" dirty="0"/>
              <a:t> da li </a:t>
            </a:r>
            <a:r>
              <a:rPr sz="2000" dirty="0" err="1"/>
              <a:t>je</a:t>
            </a:r>
            <a:r>
              <a:rPr sz="2000" dirty="0"/>
              <a:t> </a:t>
            </a:r>
            <a:r>
              <a:rPr sz="2000" dirty="0" err="1"/>
              <a:t>zeleno</a:t>
            </a:r>
            <a:r>
              <a:rPr sz="2000" dirty="0"/>
              <a:t> </a:t>
            </a:r>
            <a:r>
              <a:rPr sz="2000" dirty="0" err="1"/>
              <a:t>svetlo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semaforu</a:t>
            </a:r>
            <a:r>
              <a:rPr sz="2000" dirty="0"/>
              <a:t> pre </a:t>
            </a:r>
            <a:r>
              <a:rPr sz="2000" dirty="0" err="1"/>
              <a:t>nego</a:t>
            </a:r>
            <a:r>
              <a:rPr sz="2000" dirty="0"/>
              <a:t> </a:t>
            </a:r>
            <a:r>
              <a:rPr sz="2000" dirty="0" err="1"/>
              <a:t>što</a:t>
            </a:r>
            <a:r>
              <a:rPr sz="2000" dirty="0"/>
              <a:t> </a:t>
            </a:r>
            <a:r>
              <a:rPr sz="2000" dirty="0" err="1"/>
              <a:t>ću</a:t>
            </a:r>
            <a:r>
              <a:rPr sz="2000" dirty="0"/>
              <a:t> </a:t>
            </a:r>
            <a:r>
              <a:rPr sz="2000" dirty="0" err="1"/>
              <a:t>preći</a:t>
            </a:r>
            <a:r>
              <a:rPr sz="2000" dirty="0"/>
              <a:t> </a:t>
            </a:r>
            <a:r>
              <a:rPr sz="2000" dirty="0" err="1"/>
              <a:t>ulicu</a:t>
            </a:r>
            <a:r>
              <a:rPr sz="2000" dirty="0"/>
              <a:t> </a:t>
            </a:r>
          </a:p>
          <a:p>
            <a:pPr marL="1027557" lvl="2" indent="-397763" defTabSz="464058">
              <a:lnSpc>
                <a:spcPct val="81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 sz="1740"/>
            </a:pPr>
            <a:r>
              <a:rPr sz="2000" dirty="0" err="1"/>
              <a:t>Otići</a:t>
            </a:r>
            <a:r>
              <a:rPr sz="2000" dirty="0"/>
              <a:t> </a:t>
            </a:r>
            <a:r>
              <a:rPr sz="2000" dirty="0" err="1"/>
              <a:t>ću</a:t>
            </a:r>
            <a:r>
              <a:rPr sz="2000" dirty="0"/>
              <a:t> do </a:t>
            </a:r>
            <a:r>
              <a:rPr sz="2000" dirty="0" err="1"/>
              <a:t>pešačkog</a:t>
            </a:r>
            <a:r>
              <a:rPr sz="2000" dirty="0"/>
              <a:t> </a:t>
            </a:r>
            <a:r>
              <a:rPr sz="2000" dirty="0" err="1"/>
              <a:t>prelaza</a:t>
            </a:r>
            <a:r>
              <a:rPr sz="2000" dirty="0"/>
              <a:t> (</a:t>
            </a:r>
            <a:r>
              <a:rPr sz="2000" dirty="0" err="1"/>
              <a:t>zebre</a:t>
            </a:r>
            <a:r>
              <a:rPr sz="2000" dirty="0"/>
              <a:t>)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otrčaću</a:t>
            </a:r>
            <a:r>
              <a:rPr sz="2000" dirty="0"/>
              <a:t> do </a:t>
            </a:r>
            <a:r>
              <a:rPr sz="2000" dirty="0" err="1"/>
              <a:t>nje</a:t>
            </a:r>
            <a:r>
              <a:rPr sz="2000" dirty="0"/>
              <a:t> </a:t>
            </a:r>
          </a:p>
          <a:p>
            <a:pPr marL="342900" indent="-342900" defTabSz="464058">
              <a:lnSpc>
                <a:spcPct val="81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40"/>
            </a:pPr>
            <a:endParaRPr sz="2000" dirty="0"/>
          </a:p>
          <a:p>
            <a:pPr marL="972694" lvl="2" indent="-342900" defTabSz="464058">
              <a:lnSpc>
                <a:spcPct val="81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740"/>
            </a:pPr>
            <a:r>
              <a:rPr lang="sr-Latn-RS" sz="2000" dirty="0"/>
              <a:t>Ovom igrom želimo da utvrdimo da su deca razumela naše predavanje i da su spremna da se susretnu sa glavnim izazovima u saobraćaju.</a:t>
            </a:r>
            <a:endParaRPr sz="2000" dirty="0"/>
          </a:p>
          <a:p>
            <a:pPr marL="342900" indent="-342900" defTabSz="795527">
              <a:lnSpc>
                <a:spcPct val="108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740"/>
            </a:pPr>
            <a:endParaRPr sz="2000" dirty="0"/>
          </a:p>
          <a:p>
            <a:pPr marL="342900" indent="-342900" defTabSz="795527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740"/>
            </a:pPr>
            <a:endParaRPr sz="2000" dirty="0"/>
          </a:p>
        </p:txBody>
      </p:sp>
      <p:sp>
        <p:nvSpPr>
          <p:cNvPr id="184" name="Title 1"/>
          <p:cNvSpPr txBox="1"/>
          <p:nvPr/>
        </p:nvSpPr>
        <p:spPr>
          <a:xfrm>
            <a:off x="838200" y="365125"/>
            <a:ext cx="1053554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defTabSz="832104">
              <a:lnSpc>
                <a:spcPct val="90000"/>
              </a:lnSpc>
              <a:defRPr sz="364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Mehanika</a:t>
            </a:r>
            <a:r>
              <a:rPr dirty="0"/>
              <a:t> </a:t>
            </a:r>
            <a:endParaRPr sz="5460" dirty="0"/>
          </a:p>
          <a:p>
            <a:pPr defTabSz="832104">
              <a:lnSpc>
                <a:spcPct val="90000"/>
              </a:lnSpc>
              <a:defRPr sz="364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Korak</a:t>
            </a:r>
            <a:r>
              <a:rPr dirty="0"/>
              <a:t> </a:t>
            </a:r>
            <a:r>
              <a:rPr lang="sr-Latn-RS" dirty="0"/>
              <a:t>3</a:t>
            </a:r>
            <a:r>
              <a:rPr dirty="0"/>
              <a:t> – „</a:t>
            </a:r>
            <a:r>
              <a:rPr lang="sr-Latn-RS" dirty="0"/>
              <a:t>igra </a:t>
            </a:r>
            <a:r>
              <a:rPr dirty="0" err="1"/>
              <a:t>kartama</a:t>
            </a:r>
            <a:r>
              <a:rPr lang="sr-Latn-RS" dirty="0"/>
              <a:t>" – utvrđivanje naučenog</a:t>
            </a:r>
            <a:endParaRPr dirty="0"/>
          </a:p>
        </p:txBody>
      </p:sp>
      <p:pic>
        <p:nvPicPr>
          <p:cNvPr id="185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t="23377" b="24242"/>
          <a:stretch>
            <a:fillRect/>
          </a:stretch>
        </p:blipFill>
        <p:spPr>
          <a:xfrm>
            <a:off x="9087555" y="21167"/>
            <a:ext cx="3014134" cy="1184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747" y="0"/>
            <a:ext cx="16255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b="43750"/>
          <a:stretch>
            <a:fillRect/>
          </a:stretch>
        </p:blipFill>
        <p:spPr>
          <a:xfrm>
            <a:off x="10052046" y="6117326"/>
            <a:ext cx="1902888" cy="345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433" y="-182034"/>
            <a:ext cx="12701" cy="1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633" y="21167"/>
            <a:ext cx="12701" cy="1270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ubtitle 2"/>
          <p:cNvSpPr txBox="1"/>
          <p:nvPr/>
        </p:nvSpPr>
        <p:spPr>
          <a:xfrm>
            <a:off x="10064043" y="6383947"/>
            <a:ext cx="1924757" cy="57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 defTabSz="630936">
              <a:lnSpc>
                <a:spcPct val="90000"/>
              </a:lnSpc>
              <a:spcBef>
                <a:spcPts val="600"/>
              </a:spcBef>
              <a:defRPr sz="1104"/>
            </a:lvl1pPr>
          </a:lstStyle>
          <a:p>
            <a:r>
              <a:t>www.smartpoint.rs</a:t>
            </a:r>
            <a:endParaRPr sz="1656"/>
          </a:p>
        </p:txBody>
      </p:sp>
      <p:sp>
        <p:nvSpPr>
          <p:cNvPr id="183" name="Content Placeholder 2"/>
          <p:cNvSpPr txBox="1"/>
          <p:nvPr/>
        </p:nvSpPr>
        <p:spPr>
          <a:xfrm>
            <a:off x="1199448" y="1825625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 defTabSz="795527">
              <a:lnSpc>
                <a:spcPct val="108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740"/>
            </a:pPr>
            <a:endParaRPr sz="2000" dirty="0"/>
          </a:p>
          <a:p>
            <a:pPr marL="342900" indent="-342900" defTabSz="795527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740"/>
            </a:pPr>
            <a:endParaRPr sz="2000" dirty="0"/>
          </a:p>
        </p:txBody>
      </p:sp>
      <p:sp>
        <p:nvSpPr>
          <p:cNvPr id="184" name="Title 1"/>
          <p:cNvSpPr txBox="1"/>
          <p:nvPr/>
        </p:nvSpPr>
        <p:spPr>
          <a:xfrm>
            <a:off x="838200" y="365125"/>
            <a:ext cx="1053554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defTabSz="832104">
              <a:lnSpc>
                <a:spcPct val="90000"/>
              </a:lnSpc>
              <a:defRPr sz="364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Mehanika</a:t>
            </a:r>
            <a:r>
              <a:rPr dirty="0"/>
              <a:t> </a:t>
            </a:r>
            <a:endParaRPr sz="5460" dirty="0"/>
          </a:p>
          <a:p>
            <a:pPr defTabSz="832104">
              <a:lnSpc>
                <a:spcPct val="90000"/>
              </a:lnSpc>
              <a:defRPr sz="364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Korak</a:t>
            </a:r>
            <a:r>
              <a:rPr dirty="0"/>
              <a:t> </a:t>
            </a:r>
            <a:r>
              <a:rPr lang="sr-Latn-RS" dirty="0"/>
              <a:t>3</a:t>
            </a:r>
            <a:r>
              <a:rPr dirty="0"/>
              <a:t> – „</a:t>
            </a:r>
            <a:r>
              <a:rPr lang="sr-Latn-RS" dirty="0"/>
              <a:t>igra </a:t>
            </a:r>
            <a:r>
              <a:rPr dirty="0" err="1"/>
              <a:t>kartama</a:t>
            </a:r>
            <a:r>
              <a:rPr lang="sr-Latn-RS" dirty="0"/>
              <a:t>" – </a:t>
            </a:r>
            <a:r>
              <a:rPr lang="en-US" dirty="0" err="1"/>
              <a:t>izgled</a:t>
            </a:r>
            <a:r>
              <a:rPr lang="en-US" dirty="0"/>
              <a:t> </a:t>
            </a:r>
            <a:r>
              <a:rPr lang="en-US" dirty="0" err="1"/>
              <a:t>kartica</a:t>
            </a:r>
            <a:endParaRPr dirty="0"/>
          </a:p>
        </p:txBody>
      </p:sp>
      <p:pic>
        <p:nvPicPr>
          <p:cNvPr id="185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t="23377" b="24242"/>
          <a:stretch>
            <a:fillRect/>
          </a:stretch>
        </p:blipFill>
        <p:spPr>
          <a:xfrm>
            <a:off x="9087555" y="21167"/>
            <a:ext cx="3014134" cy="118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0" y="1993456"/>
            <a:ext cx="5418810" cy="3160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67" y="1979826"/>
            <a:ext cx="5442175" cy="31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6" y="0"/>
            <a:ext cx="1625529" cy="6858000"/>
          </a:xfrm>
          <a:prstGeom prst="rect">
            <a:avLst/>
          </a:prstGeom>
        </p:spPr>
      </p:pic>
      <p:pic>
        <p:nvPicPr>
          <p:cNvPr id="7" name="Picture 5" descr="sigla-neg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10052049" y="6117327"/>
            <a:ext cx="1902887" cy="34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4483" y="6117327"/>
            <a:ext cx="4867067" cy="345643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b="1" dirty="0">
              <a:solidFill>
                <a:srgbClr val="000066"/>
              </a:solidFill>
              <a:latin typeface="Helvetica"/>
              <a:cs typeface="Helvetica"/>
            </a:endParaRPr>
          </a:p>
        </p:txBody>
      </p:sp>
      <p:pic>
        <p:nvPicPr>
          <p:cNvPr id="2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-182033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4" y="21167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0064044" y="6383947"/>
            <a:ext cx="1924756" cy="573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www.smartpoint.rs</a:t>
            </a:r>
          </a:p>
          <a:p>
            <a:endParaRPr lang="en-US" sz="1600" dirty="0"/>
          </a:p>
        </p:txBody>
      </p:sp>
      <p:pic>
        <p:nvPicPr>
          <p:cNvPr id="14" name="Picture 2" descr="Image result for total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7" b="24242"/>
          <a:stretch/>
        </p:blipFill>
        <p:spPr bwMode="auto">
          <a:xfrm>
            <a:off x="9087555" y="21167"/>
            <a:ext cx="3014133" cy="11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66B8E83-68EC-4F5C-A73D-025D3D3816AA}"/>
              </a:ext>
            </a:extLst>
          </p:cNvPr>
          <p:cNvSpPr txBox="1"/>
          <p:nvPr/>
        </p:nvSpPr>
        <p:spPr>
          <a:xfrm>
            <a:off x="838200" y="365125"/>
            <a:ext cx="1053554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defTabSz="832104">
              <a:lnSpc>
                <a:spcPct val="90000"/>
              </a:lnSpc>
              <a:defRPr sz="364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Mehanika</a:t>
            </a:r>
            <a:r>
              <a:rPr dirty="0"/>
              <a:t> </a:t>
            </a:r>
            <a:endParaRPr sz="5460" dirty="0"/>
          </a:p>
          <a:p>
            <a:pPr defTabSz="832104">
              <a:lnSpc>
                <a:spcPct val="90000"/>
              </a:lnSpc>
              <a:defRPr sz="364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Korak</a:t>
            </a:r>
            <a:r>
              <a:rPr dirty="0"/>
              <a:t> </a:t>
            </a:r>
            <a:r>
              <a:rPr lang="sr-Latn-CS" dirty="0"/>
              <a:t>3</a:t>
            </a:r>
            <a:r>
              <a:rPr dirty="0"/>
              <a:t> – </a:t>
            </a:r>
            <a:r>
              <a:rPr lang="sr-Latn-CS" dirty="0"/>
              <a:t>diploma za učešće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7" y="2473999"/>
            <a:ext cx="2803537" cy="4233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06" y="2473999"/>
            <a:ext cx="4222897" cy="4222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3127" y="1796893"/>
            <a:ext cx="858504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2" indent="0"/>
            <a:r>
              <a:rPr lang="sr-Latn-RS" sz="2000" dirty="0">
                <a:cs typeface="Arial"/>
              </a:rPr>
              <a:t>Kroz igru, deca rešavaju zadatke i dobijaju </a:t>
            </a:r>
            <a:r>
              <a:rPr lang="en-US" sz="2000" dirty="0" err="1">
                <a:cs typeface="Arial"/>
              </a:rPr>
              <a:t>posebnu</a:t>
            </a:r>
            <a:r>
              <a:rPr lang="en-US" sz="2000" dirty="0">
                <a:cs typeface="Arial"/>
              </a:rPr>
              <a:t> </a:t>
            </a:r>
            <a:r>
              <a:rPr lang="sr-Latn-RS" sz="2000" dirty="0">
                <a:cs typeface="Arial"/>
              </a:rPr>
              <a:t>diplomu za učešće u projektu.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970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747" y="0"/>
            <a:ext cx="16255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b="43750"/>
          <a:stretch>
            <a:fillRect/>
          </a:stretch>
        </p:blipFill>
        <p:spPr>
          <a:xfrm>
            <a:off x="10052046" y="6117326"/>
            <a:ext cx="1902888" cy="345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433" y="-182034"/>
            <a:ext cx="12701" cy="1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633" y="21167"/>
            <a:ext cx="12701" cy="127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ubtitle 2"/>
          <p:cNvSpPr txBox="1"/>
          <p:nvPr/>
        </p:nvSpPr>
        <p:spPr>
          <a:xfrm>
            <a:off x="10064043" y="6383947"/>
            <a:ext cx="1924757" cy="57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 defTabSz="630936">
              <a:lnSpc>
                <a:spcPct val="90000"/>
              </a:lnSpc>
              <a:spcBef>
                <a:spcPts val="600"/>
              </a:spcBef>
              <a:defRPr sz="1104"/>
            </a:lvl1pPr>
          </a:lstStyle>
          <a:p>
            <a:r>
              <a:t>www.smartpoint.rs</a:t>
            </a:r>
            <a:endParaRPr sz="1656"/>
          </a:p>
        </p:txBody>
      </p:sp>
      <p:sp>
        <p:nvSpPr>
          <p:cNvPr id="213" name="Content Placeholder 2"/>
          <p:cNvSpPr txBox="1"/>
          <p:nvPr/>
        </p:nvSpPr>
        <p:spPr>
          <a:xfrm>
            <a:off x="1199448" y="1825625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723900" lvl="2" indent="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defRPr sz="2000"/>
            </a:pPr>
            <a:r>
              <a:rPr lang="sr-Latn-RS" dirty="0"/>
              <a:t>Svaka škola koja je učestvovala u našem programu, dobiće specijalnu tablu – Total Robot sa znakom upozorenja za vozače koju može da postavi u blizini škole gde se odvija saobraćaj, kako bi obavestila vozače da su u blizini deca i da dodatno povedu računa.</a:t>
            </a:r>
          </a:p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endParaRPr dirty="0"/>
          </a:p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endParaRPr dirty="0"/>
          </a:p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endParaRPr dirty="0"/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endParaRPr dirty="0"/>
          </a:p>
          <a:p>
            <a:pPr marL="342900" indent="-342900">
              <a:spcBef>
                <a:spcPts val="1200"/>
              </a:spcBef>
              <a:buSzPct val="100000"/>
              <a:buFont typeface="Arial"/>
              <a:buChar char="•"/>
              <a:defRPr sz="2000"/>
            </a:pP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000"/>
            </a:pPr>
            <a:endParaRPr dirty="0"/>
          </a:p>
        </p:txBody>
      </p:sp>
      <p:sp>
        <p:nvSpPr>
          <p:cNvPr id="214" name="Title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Mehanika</a:t>
            </a:r>
            <a:r>
              <a:rPr dirty="0"/>
              <a:t> </a:t>
            </a:r>
            <a:endParaRPr sz="6000" dirty="0"/>
          </a:p>
          <a:p>
            <a:pPr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Korak</a:t>
            </a:r>
            <a:r>
              <a:rPr dirty="0"/>
              <a:t> 4 – </a:t>
            </a:r>
            <a:r>
              <a:rPr lang="sr-Latn-RS" dirty="0"/>
              <a:t>Specijalna podrška</a:t>
            </a:r>
            <a:endParaRPr dirty="0"/>
          </a:p>
        </p:txBody>
      </p:sp>
      <p:pic>
        <p:nvPicPr>
          <p:cNvPr id="215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t="23377" b="24242"/>
          <a:stretch>
            <a:fillRect/>
          </a:stretch>
        </p:blipFill>
        <p:spPr>
          <a:xfrm>
            <a:off x="9087555" y="21167"/>
            <a:ext cx="3014134" cy="118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D67A788-2111-46D9-AB8F-7D22D07D12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43" y="3119162"/>
            <a:ext cx="1814136" cy="3551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88" y="3119162"/>
            <a:ext cx="5220586" cy="3480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747" y="0"/>
            <a:ext cx="16255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b="43750"/>
          <a:stretch>
            <a:fillRect/>
          </a:stretch>
        </p:blipFill>
        <p:spPr>
          <a:xfrm>
            <a:off x="10052046" y="6117326"/>
            <a:ext cx="1902888" cy="345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433" y="-182034"/>
            <a:ext cx="12701" cy="1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633" y="21167"/>
            <a:ext cx="12701" cy="127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ubtitle 2"/>
          <p:cNvSpPr txBox="1"/>
          <p:nvPr/>
        </p:nvSpPr>
        <p:spPr>
          <a:xfrm>
            <a:off x="10064043" y="6383947"/>
            <a:ext cx="1924757" cy="57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 defTabSz="630936">
              <a:lnSpc>
                <a:spcPct val="90000"/>
              </a:lnSpc>
              <a:spcBef>
                <a:spcPts val="600"/>
              </a:spcBef>
              <a:defRPr sz="1104"/>
            </a:lvl1pPr>
          </a:lstStyle>
          <a:p>
            <a:r>
              <a:t>www.smartpoint.rs</a:t>
            </a:r>
            <a:endParaRPr sz="1656"/>
          </a:p>
        </p:txBody>
      </p:sp>
      <p:sp>
        <p:nvSpPr>
          <p:cNvPr id="213" name="Content Placeholder 2"/>
          <p:cNvSpPr txBox="1"/>
          <p:nvPr/>
        </p:nvSpPr>
        <p:spPr>
          <a:xfrm>
            <a:off x="1199448" y="1825625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r>
              <a:rPr dirty="0" err="1"/>
              <a:t>Podelili</a:t>
            </a:r>
            <a:r>
              <a:rPr dirty="0"/>
              <a:t> </a:t>
            </a:r>
            <a:r>
              <a:rPr dirty="0" err="1"/>
              <a:t>bismo</a:t>
            </a:r>
            <a:r>
              <a:rPr dirty="0"/>
              <a:t> </a:t>
            </a:r>
            <a:r>
              <a:rPr dirty="0" err="1"/>
              <a:t>informacije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Facebook-u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ciljem</a:t>
            </a:r>
            <a:r>
              <a:rPr dirty="0"/>
              <a:t> da se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roditelji</a:t>
            </a:r>
            <a:r>
              <a:rPr dirty="0"/>
              <a:t> </a:t>
            </a:r>
            <a:r>
              <a:rPr dirty="0" err="1"/>
              <a:t>upoznaju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igrom</a:t>
            </a:r>
            <a:r>
              <a:rPr dirty="0"/>
              <a:t> </a:t>
            </a:r>
          </a:p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ovu</a:t>
            </a:r>
            <a:r>
              <a:rPr dirty="0"/>
              <a:t> CSR </a:t>
            </a:r>
            <a:r>
              <a:rPr dirty="0" err="1"/>
              <a:t>kampanju</a:t>
            </a:r>
            <a:r>
              <a:rPr dirty="0"/>
              <a:t> </a:t>
            </a:r>
            <a:r>
              <a:rPr dirty="0" err="1"/>
              <a:t>pripremili</a:t>
            </a:r>
            <a:r>
              <a:rPr dirty="0"/>
              <a:t> </a:t>
            </a:r>
            <a:r>
              <a:rPr dirty="0" err="1"/>
              <a:t>bismo</a:t>
            </a:r>
            <a:r>
              <a:rPr dirty="0"/>
              <a:t> </a:t>
            </a:r>
            <a:r>
              <a:rPr dirty="0" err="1"/>
              <a:t>saopštenje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javnost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izjavama</a:t>
            </a:r>
            <a:r>
              <a:rPr dirty="0"/>
              <a:t> </a:t>
            </a:r>
            <a:r>
              <a:rPr dirty="0" err="1"/>
              <a:t>odgovornih</a:t>
            </a:r>
            <a:r>
              <a:rPr dirty="0"/>
              <a:t> </a:t>
            </a:r>
            <a:r>
              <a:rPr dirty="0" err="1"/>
              <a:t>ljudi</a:t>
            </a:r>
            <a:r>
              <a:rPr dirty="0"/>
              <a:t> </a:t>
            </a:r>
            <a:r>
              <a:rPr dirty="0" err="1"/>
              <a:t>iz</a:t>
            </a:r>
            <a:r>
              <a:rPr dirty="0"/>
              <a:t> </a:t>
            </a:r>
            <a:r>
              <a:rPr dirty="0" err="1"/>
              <a:t>kompanije</a:t>
            </a:r>
            <a:r>
              <a:rPr dirty="0"/>
              <a:t> Total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bismo</a:t>
            </a:r>
            <a:r>
              <a:rPr dirty="0"/>
              <a:t> </a:t>
            </a:r>
            <a:r>
              <a:rPr dirty="0" err="1"/>
              <a:t>poslali</a:t>
            </a:r>
            <a:r>
              <a:rPr dirty="0"/>
              <a:t> </a:t>
            </a:r>
            <a:r>
              <a:rPr dirty="0" err="1"/>
              <a:t>svim</a:t>
            </a:r>
            <a:r>
              <a:rPr dirty="0"/>
              <a:t> </a:t>
            </a:r>
            <a:r>
              <a:rPr dirty="0" err="1"/>
              <a:t>relevantnim</a:t>
            </a:r>
            <a:r>
              <a:rPr dirty="0"/>
              <a:t> </a:t>
            </a:r>
            <a:r>
              <a:rPr dirty="0" err="1"/>
              <a:t>medijima</a:t>
            </a:r>
            <a:r>
              <a:rPr lang="sr-Latn-RS" dirty="0"/>
              <a:t>.</a:t>
            </a:r>
          </a:p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r>
              <a:rPr lang="sr-Latn-RS" dirty="0"/>
              <a:t>Započeti su dogovori sa relevantnim dečijim medijima koji bi ispratili ovu akciju</a:t>
            </a:r>
            <a:endParaRPr dirty="0"/>
          </a:p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endParaRPr dirty="0"/>
          </a:p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endParaRPr dirty="0"/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endParaRPr dirty="0"/>
          </a:p>
          <a:p>
            <a:pPr marL="342900" indent="-342900">
              <a:spcBef>
                <a:spcPts val="1200"/>
              </a:spcBef>
              <a:buSzPct val="100000"/>
              <a:buFont typeface="Arial"/>
              <a:buChar char="•"/>
              <a:defRPr sz="2000"/>
            </a:pP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000"/>
            </a:pPr>
            <a:endParaRPr dirty="0"/>
          </a:p>
        </p:txBody>
      </p:sp>
      <p:sp>
        <p:nvSpPr>
          <p:cNvPr id="214" name="Title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Mehanika</a:t>
            </a:r>
            <a:r>
              <a:rPr dirty="0"/>
              <a:t> </a:t>
            </a:r>
            <a:endParaRPr sz="6000" dirty="0"/>
          </a:p>
          <a:p>
            <a:pPr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Korak</a:t>
            </a:r>
            <a:r>
              <a:rPr dirty="0"/>
              <a:t> </a:t>
            </a:r>
            <a:r>
              <a:rPr lang="sr-Latn-RS" dirty="0"/>
              <a:t>5</a:t>
            </a:r>
            <a:r>
              <a:rPr dirty="0"/>
              <a:t> – </a:t>
            </a:r>
            <a:r>
              <a:rPr dirty="0" err="1"/>
              <a:t>Deljenje</a:t>
            </a:r>
            <a:endParaRPr dirty="0"/>
          </a:p>
        </p:txBody>
      </p:sp>
      <p:pic>
        <p:nvPicPr>
          <p:cNvPr id="215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t="23377" b="24242"/>
          <a:stretch>
            <a:fillRect/>
          </a:stretch>
        </p:blipFill>
        <p:spPr>
          <a:xfrm>
            <a:off x="9087555" y="21167"/>
            <a:ext cx="3014134" cy="118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02038" y="4819053"/>
            <a:ext cx="757678" cy="757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6" descr="Picture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30508" y="4758894"/>
            <a:ext cx="843811" cy="843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95779" y="4597420"/>
            <a:ext cx="1108384" cy="11083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268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7867"/>
            <a:ext cx="1625529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b="43750"/>
          <a:stretch>
            <a:fillRect/>
          </a:stretch>
        </p:blipFill>
        <p:spPr>
          <a:xfrm>
            <a:off x="10052046" y="6117326"/>
            <a:ext cx="1902888" cy="345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433" y="-182034"/>
            <a:ext cx="12701" cy="1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633" y="21167"/>
            <a:ext cx="12701" cy="1270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ubtitle 2"/>
          <p:cNvSpPr txBox="1"/>
          <p:nvPr/>
        </p:nvSpPr>
        <p:spPr>
          <a:xfrm>
            <a:off x="10064043" y="6383947"/>
            <a:ext cx="1924757" cy="57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 defTabSz="630936">
              <a:lnSpc>
                <a:spcPct val="90000"/>
              </a:lnSpc>
              <a:spcBef>
                <a:spcPts val="600"/>
              </a:spcBef>
              <a:defRPr sz="1104"/>
            </a:lvl1pPr>
          </a:lstStyle>
          <a:p>
            <a:r>
              <a:t>www.smartpoint.rs</a:t>
            </a:r>
            <a:endParaRPr sz="1656"/>
          </a:p>
        </p:txBody>
      </p:sp>
      <p:sp>
        <p:nvSpPr>
          <p:cNvPr id="234" name="Title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sr-Latn-RS" dirty="0"/>
              <a:t>Predlog početka akcije</a:t>
            </a:r>
            <a:endParaRPr dirty="0"/>
          </a:p>
        </p:txBody>
      </p:sp>
      <p:pic>
        <p:nvPicPr>
          <p:cNvPr id="235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t="23377" b="24242"/>
          <a:stretch>
            <a:fillRect/>
          </a:stretch>
        </p:blipFill>
        <p:spPr>
          <a:xfrm>
            <a:off x="9087555" y="21167"/>
            <a:ext cx="3014134" cy="118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12" descr="Picture 12"/>
          <p:cNvPicPr>
            <a:picLocks noChangeAspect="1"/>
          </p:cNvPicPr>
          <p:nvPr/>
        </p:nvPicPr>
        <p:blipFill>
          <a:blip r:embed="rId6">
            <a:extLst/>
          </a:blip>
          <a:srcRect t="35544" b="53725"/>
          <a:stretch>
            <a:fillRect/>
          </a:stretch>
        </p:blipFill>
        <p:spPr>
          <a:xfrm>
            <a:off x="1185332" y="4754555"/>
            <a:ext cx="10769601" cy="341687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Rectangle 21"/>
          <p:cNvSpPr txBox="1"/>
          <p:nvPr/>
        </p:nvSpPr>
        <p:spPr>
          <a:xfrm>
            <a:off x="7125737" y="4259067"/>
            <a:ext cx="227003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sr-Latn-RS" dirty="0"/>
              <a:t>Od 1</a:t>
            </a:r>
            <a:r>
              <a:rPr lang="sr-Latn-CS" dirty="0"/>
              <a:t>8</a:t>
            </a:r>
            <a:r>
              <a:rPr dirty="0"/>
              <a:t>.09.2017. </a:t>
            </a:r>
          </a:p>
          <a:p>
            <a:pPr>
              <a:defRPr sz="10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dirty="0" err="1"/>
              <a:t>Izvršenje</a:t>
            </a:r>
            <a:r>
              <a:rPr dirty="0"/>
              <a:t> </a:t>
            </a:r>
            <a:r>
              <a:rPr dirty="0" err="1"/>
              <a:t>projekta</a:t>
            </a:r>
            <a:endParaRPr dirty="0"/>
          </a:p>
        </p:txBody>
      </p:sp>
      <p:sp>
        <p:nvSpPr>
          <p:cNvPr id="240" name="Straight Connector 24"/>
          <p:cNvSpPr/>
          <p:nvPr/>
        </p:nvSpPr>
        <p:spPr>
          <a:xfrm flipV="1">
            <a:off x="7017452" y="4547352"/>
            <a:ext cx="1" cy="201712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1" name="Straight Connector 25"/>
          <p:cNvSpPr/>
          <p:nvPr/>
        </p:nvSpPr>
        <p:spPr>
          <a:xfrm flipV="1">
            <a:off x="8448019" y="4541707"/>
            <a:ext cx="1" cy="201712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2" name="Rectangle 26"/>
          <p:cNvSpPr txBox="1"/>
          <p:nvPr/>
        </p:nvSpPr>
        <p:spPr>
          <a:xfrm>
            <a:off x="8493183" y="4230845"/>
            <a:ext cx="2270036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25.10.2017. </a:t>
            </a:r>
          </a:p>
          <a:p>
            <a:pPr>
              <a:defRPr sz="10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Izveštavanje i evaluacija projekta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53516C-B843-4C76-B58B-E300C1723732}"/>
              </a:ext>
            </a:extLst>
          </p:cNvPr>
          <p:cNvSpPr txBox="1"/>
          <p:nvPr/>
        </p:nvSpPr>
        <p:spPr>
          <a:xfrm>
            <a:off x="1199448" y="1825625"/>
            <a:ext cx="10515601" cy="1412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92500" lnSpcReduction="10000"/>
          </a:bodyPr>
          <a:lstStyle/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r>
              <a:rPr lang="sr-Latn-RS" dirty="0"/>
              <a:t>Cilj nam je da akciju započnemo sredinom septembra kada se deca vraćaju sa svojim rodtieljima sa godišnjih odmora.</a:t>
            </a:r>
            <a:endParaRPr dirty="0"/>
          </a:p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r>
              <a:rPr lang="sr-Latn-RS" dirty="0"/>
              <a:t>Period trajanja akcije bi bio oko 1-1.5 meseca</a:t>
            </a:r>
          </a:p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r>
              <a:rPr lang="sr-Latn-RS" dirty="0"/>
              <a:t>Nakon završetka akcije bismo poslali izveštaj o obavljenim predavanjima i komentarima dece i njihovih nastavnika</a:t>
            </a:r>
            <a:endParaRPr dirty="0"/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endParaRPr dirty="0"/>
          </a:p>
          <a:p>
            <a:pPr marL="342900" indent="-342900">
              <a:spcBef>
                <a:spcPts val="1200"/>
              </a:spcBef>
              <a:buSzPct val="100000"/>
              <a:buFont typeface="Arial"/>
              <a:buChar char="•"/>
              <a:defRPr sz="2000"/>
            </a:pPr>
            <a:endParaRPr dirty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000"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747" y="0"/>
            <a:ext cx="16255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b="43750"/>
          <a:stretch>
            <a:fillRect/>
          </a:stretch>
        </p:blipFill>
        <p:spPr>
          <a:xfrm>
            <a:off x="10052046" y="6117326"/>
            <a:ext cx="1902888" cy="345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433" y="-182034"/>
            <a:ext cx="12701" cy="1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633" y="21167"/>
            <a:ext cx="12701" cy="1270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ubtitle 2"/>
          <p:cNvSpPr txBox="1"/>
          <p:nvPr/>
        </p:nvSpPr>
        <p:spPr>
          <a:xfrm>
            <a:off x="10064043" y="6383947"/>
            <a:ext cx="1924757" cy="57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 defTabSz="630936">
              <a:lnSpc>
                <a:spcPct val="90000"/>
              </a:lnSpc>
              <a:spcBef>
                <a:spcPts val="600"/>
              </a:spcBef>
              <a:defRPr sz="1104"/>
            </a:lvl1pPr>
          </a:lstStyle>
          <a:p>
            <a:r>
              <a:t>www.smartpoint.rs</a:t>
            </a:r>
            <a:endParaRPr sz="1656"/>
          </a:p>
        </p:txBody>
      </p:sp>
      <p:sp>
        <p:nvSpPr>
          <p:cNvPr id="249" name="Title 1"/>
          <p:cNvSpPr txBox="1"/>
          <p:nvPr/>
        </p:nvSpPr>
        <p:spPr>
          <a:xfrm>
            <a:off x="939800" y="2657643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 err="1"/>
              <a:t>Hvala</a:t>
            </a:r>
            <a:r>
              <a:rPr lang="sr-Latn-RS"/>
              <a:t>!</a:t>
            </a:r>
            <a:endParaRPr/>
          </a:p>
        </p:txBody>
      </p:sp>
      <p:pic>
        <p:nvPicPr>
          <p:cNvPr id="250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t="23377" b="24242"/>
          <a:stretch>
            <a:fillRect/>
          </a:stretch>
        </p:blipFill>
        <p:spPr>
          <a:xfrm>
            <a:off x="9087555" y="21167"/>
            <a:ext cx="3014134" cy="1184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747" y="0"/>
            <a:ext cx="16255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b="43750"/>
          <a:stretch>
            <a:fillRect/>
          </a:stretch>
        </p:blipFill>
        <p:spPr>
          <a:xfrm>
            <a:off x="10052046" y="6117326"/>
            <a:ext cx="1902888" cy="345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433" y="-182034"/>
            <a:ext cx="12701" cy="1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633" y="21167"/>
            <a:ext cx="12701" cy="127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ubtitle 2"/>
          <p:cNvSpPr txBox="1"/>
          <p:nvPr/>
        </p:nvSpPr>
        <p:spPr>
          <a:xfrm>
            <a:off x="10064043" y="6383947"/>
            <a:ext cx="1924757" cy="57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 defTabSz="630936">
              <a:lnSpc>
                <a:spcPct val="90000"/>
              </a:lnSpc>
              <a:spcBef>
                <a:spcPts val="600"/>
              </a:spcBef>
              <a:defRPr sz="1104"/>
            </a:lvl1pPr>
          </a:lstStyle>
          <a:p>
            <a:r>
              <a:t>www.smartpoint.rs</a:t>
            </a:r>
            <a:endParaRPr sz="1656"/>
          </a:p>
        </p:txBody>
      </p:sp>
      <p:sp>
        <p:nvSpPr>
          <p:cNvPr id="126" name="Title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Sadržaj</a:t>
            </a:r>
          </a:p>
        </p:txBody>
      </p:sp>
      <p:sp>
        <p:nvSpPr>
          <p:cNvPr id="127" name="Content Placeholder 2"/>
          <p:cNvSpPr txBox="1"/>
          <p:nvPr/>
        </p:nvSpPr>
        <p:spPr>
          <a:xfrm>
            <a:off x="1207491" y="1860020"/>
            <a:ext cx="10515601" cy="435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77749" indent="-277749" defTabSz="740663">
              <a:spcBef>
                <a:spcPts val="900"/>
              </a:spcBef>
              <a:buSzPct val="100000"/>
              <a:buFont typeface="Arial"/>
              <a:buChar char="•"/>
              <a:defRPr sz="1620"/>
            </a:pPr>
            <a:r>
              <a:rPr sz="2000" dirty="0" err="1"/>
              <a:t>Ideja</a:t>
            </a:r>
            <a:endParaRPr lang="sr-Latn-RS" sz="2000" dirty="0"/>
          </a:p>
          <a:p>
            <a:pPr marL="277749" indent="-277749" defTabSz="740663">
              <a:spcBef>
                <a:spcPts val="900"/>
              </a:spcBef>
              <a:buSzPct val="100000"/>
              <a:buFont typeface="Arial"/>
              <a:buChar char="•"/>
              <a:defRPr sz="1620"/>
            </a:pPr>
            <a:r>
              <a:rPr lang="sr-Latn-RS" sz="2000" dirty="0"/>
              <a:t>Ciljevi</a:t>
            </a:r>
            <a:endParaRPr sz="2000" dirty="0"/>
          </a:p>
          <a:p>
            <a:pPr marL="277749" indent="-277749" defTabSz="740663">
              <a:spcBef>
                <a:spcPts val="900"/>
              </a:spcBef>
              <a:buSzPct val="100000"/>
              <a:buFont typeface="Arial"/>
              <a:buChar char="•"/>
              <a:defRPr sz="1620"/>
            </a:pPr>
            <a:r>
              <a:rPr sz="2000" dirty="0" err="1"/>
              <a:t>Mehanika</a:t>
            </a:r>
            <a:endParaRPr sz="2000" dirty="0"/>
          </a:p>
          <a:p>
            <a:pPr marL="277749" indent="-277749" defTabSz="740663">
              <a:spcBef>
                <a:spcPts val="900"/>
              </a:spcBef>
              <a:buSzPct val="100000"/>
              <a:buFont typeface="Arial"/>
              <a:buChar char="•"/>
              <a:defRPr sz="1620"/>
            </a:pPr>
            <a:r>
              <a:rPr sz="2000" dirty="0" err="1"/>
              <a:t>Rezultati</a:t>
            </a:r>
            <a:endParaRPr sz="2000" dirty="0"/>
          </a:p>
          <a:p>
            <a:pPr marL="277749" indent="-277749" defTabSz="740663">
              <a:spcBef>
                <a:spcPts val="900"/>
              </a:spcBef>
              <a:buSzPct val="100000"/>
              <a:buFont typeface="Arial"/>
              <a:buChar char="•"/>
              <a:defRPr sz="1620"/>
            </a:pPr>
            <a:r>
              <a:rPr sz="2000" dirty="0"/>
              <a:t>Timeline</a:t>
            </a:r>
          </a:p>
          <a:p>
            <a:pPr marL="277749" indent="-277749" defTabSz="740663">
              <a:spcBef>
                <a:spcPts val="900"/>
              </a:spcBef>
              <a:buSzPct val="100000"/>
              <a:buFont typeface="Arial"/>
              <a:buChar char="•"/>
              <a:defRPr sz="1620"/>
            </a:pPr>
            <a:r>
              <a:rPr sz="2000" dirty="0" err="1"/>
              <a:t>Partnerstva</a:t>
            </a:r>
            <a:endParaRPr sz="2000" dirty="0"/>
          </a:p>
          <a:p>
            <a:pPr marL="277749" indent="-277749" defTabSz="740663">
              <a:spcBef>
                <a:spcPts val="900"/>
              </a:spcBef>
              <a:buSzPct val="100000"/>
              <a:buFont typeface="Arial"/>
              <a:buChar char="•"/>
              <a:defRPr sz="1620"/>
            </a:pPr>
            <a:endParaRPr sz="2000" dirty="0"/>
          </a:p>
          <a:p>
            <a:pPr marL="277749" indent="-277749" defTabSz="740663">
              <a:spcBef>
                <a:spcPts val="900"/>
              </a:spcBef>
              <a:buSzPct val="100000"/>
              <a:buFont typeface="Arial"/>
              <a:buChar char="•"/>
              <a:defRPr sz="1620"/>
            </a:pPr>
            <a:endParaRPr sz="2000" dirty="0"/>
          </a:p>
          <a:p>
            <a:pPr marL="277749" indent="-277749" defTabSz="740663">
              <a:spcBef>
                <a:spcPts val="900"/>
              </a:spcBef>
              <a:buSzPct val="100000"/>
              <a:buFont typeface="Arial"/>
              <a:buChar char="•"/>
              <a:defRPr sz="1620"/>
            </a:pPr>
            <a:endParaRPr sz="2000" dirty="0"/>
          </a:p>
          <a:p>
            <a:pPr marL="648080" lvl="1" indent="-277749" defTabSz="740663">
              <a:spcBef>
                <a:spcPts val="400"/>
              </a:spcBef>
              <a:buSzPct val="100000"/>
              <a:buFont typeface="Arial"/>
              <a:buChar char="•"/>
              <a:defRPr sz="1620"/>
            </a:pPr>
            <a:endParaRPr sz="2000" dirty="0"/>
          </a:p>
        </p:txBody>
      </p:sp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t="23377" b="24242"/>
          <a:stretch>
            <a:fillRect/>
          </a:stretch>
        </p:blipFill>
        <p:spPr>
          <a:xfrm>
            <a:off x="9087555" y="21167"/>
            <a:ext cx="3014134" cy="1184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747" y="0"/>
            <a:ext cx="16255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b="43750"/>
          <a:stretch>
            <a:fillRect/>
          </a:stretch>
        </p:blipFill>
        <p:spPr>
          <a:xfrm>
            <a:off x="10052046" y="6117326"/>
            <a:ext cx="1902888" cy="345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433" y="-182034"/>
            <a:ext cx="12701" cy="1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633" y="21167"/>
            <a:ext cx="12701" cy="127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ubtitle 2"/>
          <p:cNvSpPr txBox="1"/>
          <p:nvPr/>
        </p:nvSpPr>
        <p:spPr>
          <a:xfrm>
            <a:off x="10064043" y="6383947"/>
            <a:ext cx="1924757" cy="57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 defTabSz="630936">
              <a:lnSpc>
                <a:spcPct val="90000"/>
              </a:lnSpc>
              <a:spcBef>
                <a:spcPts val="600"/>
              </a:spcBef>
              <a:defRPr sz="1104"/>
            </a:lvl1pPr>
          </a:lstStyle>
          <a:p>
            <a:r>
              <a:t>www.smartpoint.rs</a:t>
            </a:r>
            <a:endParaRPr sz="1656"/>
          </a:p>
        </p:txBody>
      </p:sp>
      <p:sp>
        <p:nvSpPr>
          <p:cNvPr id="135" name="Content Placeholder 2"/>
          <p:cNvSpPr txBox="1"/>
          <p:nvPr/>
        </p:nvSpPr>
        <p:spPr>
          <a:xfrm>
            <a:off x="1199448" y="1825625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just" defTabSz="768095">
              <a:lnSpc>
                <a:spcPct val="120000"/>
              </a:lnSpc>
              <a:spcBef>
                <a:spcPts val="800"/>
              </a:spcBef>
              <a:defRPr sz="2016"/>
            </a:pPr>
            <a:r>
              <a:rPr dirty="0" err="1"/>
              <a:t>Deca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posebno</a:t>
            </a:r>
            <a:r>
              <a:rPr dirty="0"/>
              <a:t> </a:t>
            </a:r>
            <a:r>
              <a:rPr b="1" dirty="0" err="1"/>
              <a:t>ugrožena</a:t>
            </a:r>
            <a:r>
              <a:rPr b="1" dirty="0"/>
              <a:t> </a:t>
            </a:r>
            <a:r>
              <a:rPr b="1" dirty="0" err="1"/>
              <a:t>kategorija</a:t>
            </a:r>
            <a:r>
              <a:rPr dirty="0"/>
              <a:t> </a:t>
            </a:r>
            <a:r>
              <a:rPr dirty="0" err="1"/>
              <a:t>kada</a:t>
            </a:r>
            <a:r>
              <a:rPr dirty="0"/>
              <a:t> </a:t>
            </a:r>
            <a:r>
              <a:rPr lang="sr-Latn-CS" dirty="0"/>
              <a:t>je</a:t>
            </a:r>
            <a:r>
              <a:rPr dirty="0"/>
              <a:t> </a:t>
            </a:r>
            <a:r>
              <a:rPr dirty="0" err="1"/>
              <a:t>opasnost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put</a:t>
            </a:r>
            <a:r>
              <a:rPr lang="sr-Latn-CS" dirty="0"/>
              <a:t>u</a:t>
            </a:r>
            <a:r>
              <a:rPr dirty="0"/>
              <a:t> u </a:t>
            </a:r>
            <a:r>
              <a:rPr dirty="0" err="1"/>
              <a:t>pitanju</a:t>
            </a:r>
            <a:r>
              <a:rPr dirty="0"/>
              <a:t>. </a:t>
            </a:r>
            <a:r>
              <a:rPr dirty="0" err="1"/>
              <a:t>Edukacija</a:t>
            </a:r>
            <a:r>
              <a:rPr dirty="0"/>
              <a:t> o </a:t>
            </a:r>
            <a:r>
              <a:rPr dirty="0" err="1"/>
              <a:t>bezbednosti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putu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mlade</a:t>
            </a:r>
            <a:r>
              <a:rPr dirty="0"/>
              <a:t> je </a:t>
            </a:r>
            <a:r>
              <a:rPr dirty="0" err="1"/>
              <a:t>postala</a:t>
            </a:r>
            <a:r>
              <a:rPr dirty="0"/>
              <a:t> </a:t>
            </a:r>
            <a:r>
              <a:rPr dirty="0" err="1"/>
              <a:t>jedan</a:t>
            </a:r>
            <a:r>
              <a:rPr dirty="0"/>
              <a:t> od </a:t>
            </a:r>
            <a:r>
              <a:rPr b="1" dirty="0" err="1"/>
              <a:t>glavnih</a:t>
            </a:r>
            <a:r>
              <a:rPr b="1" dirty="0"/>
              <a:t> </a:t>
            </a:r>
            <a:r>
              <a:rPr b="1" dirty="0" err="1"/>
              <a:t>prioriteta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TOTAL </a:t>
            </a:r>
            <a:r>
              <a:rPr dirty="0" err="1"/>
              <a:t>grupu</a:t>
            </a:r>
            <a:r>
              <a:rPr dirty="0"/>
              <a:t>.</a:t>
            </a:r>
          </a:p>
          <a:p>
            <a:pPr algn="just" defTabSz="768095">
              <a:lnSpc>
                <a:spcPct val="120000"/>
              </a:lnSpc>
              <a:spcBef>
                <a:spcPts val="800"/>
              </a:spcBef>
              <a:defRPr sz="2016"/>
            </a:pPr>
            <a:r>
              <a:rPr dirty="0"/>
              <a:t>U 2012. </a:t>
            </a:r>
            <a:r>
              <a:rPr dirty="0" err="1"/>
              <a:t>godini</a:t>
            </a:r>
            <a:r>
              <a:rPr dirty="0"/>
              <a:t> </a:t>
            </a:r>
            <a:r>
              <a:rPr dirty="0" err="1"/>
              <a:t>kompanija</a:t>
            </a:r>
            <a:r>
              <a:rPr dirty="0"/>
              <a:t> TOTAL je </a:t>
            </a:r>
            <a:r>
              <a:rPr dirty="0" err="1"/>
              <a:t>razvila</a:t>
            </a:r>
            <a:r>
              <a:rPr dirty="0"/>
              <a:t> program </a:t>
            </a:r>
            <a:r>
              <a:rPr b="1" dirty="0"/>
              <a:t>“</a:t>
            </a:r>
            <a:r>
              <a:rPr lang="sr-Latn-CS" b="1" dirty="0"/>
              <a:t>N</a:t>
            </a:r>
            <a:r>
              <a:rPr b="1" dirty="0"/>
              <a:t>a putu </a:t>
            </a:r>
            <a:r>
              <a:rPr b="1" dirty="0" err="1"/>
              <a:t>za</a:t>
            </a:r>
            <a:r>
              <a:rPr b="1" dirty="0"/>
              <a:t> </a:t>
            </a:r>
            <a:r>
              <a:rPr b="1" dirty="0" err="1"/>
              <a:t>bezbednost</a:t>
            </a:r>
            <a:r>
              <a:rPr b="1" dirty="0"/>
              <a:t>”</a:t>
            </a:r>
            <a:r>
              <a:rPr dirty="0"/>
              <a:t> </a:t>
            </a:r>
            <a:r>
              <a:rPr lang="sr-Latn-CS" dirty="0"/>
              <a:t>kroz </a:t>
            </a:r>
            <a:r>
              <a:rPr dirty="0" err="1"/>
              <a:t>tzv</a:t>
            </a:r>
            <a:r>
              <a:rPr lang="sr-Latn-CS" dirty="0"/>
              <a:t>.</a:t>
            </a:r>
            <a:r>
              <a:rPr dirty="0"/>
              <a:t> </a:t>
            </a:r>
            <a:r>
              <a:rPr b="1" dirty="0"/>
              <a:t>edutainment </a:t>
            </a:r>
            <a:r>
              <a:rPr b="1" dirty="0" err="1"/>
              <a:t>sistem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jakom</a:t>
            </a:r>
            <a:r>
              <a:rPr dirty="0"/>
              <a:t> </a:t>
            </a:r>
            <a:r>
              <a:rPr dirty="0" err="1"/>
              <a:t>vizuelnom</a:t>
            </a:r>
            <a:r>
              <a:rPr dirty="0"/>
              <a:t> </a:t>
            </a:r>
            <a:r>
              <a:rPr dirty="0" err="1"/>
              <a:t>porukom</a:t>
            </a:r>
            <a:r>
              <a:rPr dirty="0"/>
              <a:t>, a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ciljem</a:t>
            </a:r>
            <a:r>
              <a:rPr dirty="0"/>
              <a:t> </a:t>
            </a:r>
            <a:r>
              <a:rPr lang="sr-Latn-CS" dirty="0"/>
              <a:t>širenja </a:t>
            </a:r>
            <a:r>
              <a:rPr dirty="0" err="1"/>
              <a:t>poruke</a:t>
            </a:r>
            <a:r>
              <a:rPr dirty="0"/>
              <a:t> o </a:t>
            </a:r>
            <a:r>
              <a:rPr dirty="0" err="1"/>
              <a:t>bezbednosti</a:t>
            </a:r>
            <a:r>
              <a:rPr dirty="0"/>
              <a:t> </a:t>
            </a:r>
            <a:r>
              <a:rPr lang="sr-Latn-CS" dirty="0"/>
              <a:t>u saobraćaju.</a:t>
            </a:r>
            <a:endParaRPr dirty="0"/>
          </a:p>
          <a:p>
            <a:pPr algn="just" defTabSz="768095">
              <a:lnSpc>
                <a:spcPct val="120000"/>
              </a:lnSpc>
              <a:spcBef>
                <a:spcPts val="800"/>
              </a:spcBef>
              <a:defRPr sz="2016"/>
            </a:pPr>
            <a:r>
              <a:rPr dirty="0" err="1"/>
              <a:t>Koristeći</a:t>
            </a:r>
            <a:r>
              <a:rPr dirty="0"/>
              <a:t> </a:t>
            </a:r>
            <a:r>
              <a:rPr dirty="0" err="1"/>
              <a:t>isti</a:t>
            </a:r>
            <a:r>
              <a:rPr dirty="0"/>
              <a:t>/</a:t>
            </a:r>
            <a:r>
              <a:rPr dirty="0" err="1"/>
              <a:t>sličan</a:t>
            </a:r>
            <a:r>
              <a:rPr dirty="0"/>
              <a:t> model, TOTAL </a:t>
            </a:r>
            <a:r>
              <a:rPr dirty="0" err="1"/>
              <a:t>Srbija</a:t>
            </a:r>
            <a:r>
              <a:rPr dirty="0"/>
              <a:t> </a:t>
            </a:r>
            <a:r>
              <a:rPr dirty="0" err="1"/>
              <a:t>će</a:t>
            </a:r>
            <a:r>
              <a:rPr dirty="0"/>
              <a:t> </a:t>
            </a:r>
            <a:r>
              <a:rPr dirty="0" err="1"/>
              <a:t>razviti</a:t>
            </a:r>
            <a:r>
              <a:rPr dirty="0"/>
              <a:t> </a:t>
            </a:r>
            <a:r>
              <a:rPr dirty="0" err="1"/>
              <a:t>lokalnu</a:t>
            </a:r>
            <a:r>
              <a:rPr dirty="0"/>
              <a:t> </a:t>
            </a:r>
            <a:r>
              <a:rPr dirty="0" err="1"/>
              <a:t>verziju</a:t>
            </a:r>
            <a:r>
              <a:rPr dirty="0"/>
              <a:t> </a:t>
            </a:r>
            <a:r>
              <a:rPr dirty="0" err="1"/>
              <a:t>programa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željom</a:t>
            </a:r>
            <a:r>
              <a:rPr dirty="0"/>
              <a:t> da </a:t>
            </a:r>
            <a:r>
              <a:rPr dirty="0" err="1"/>
              <a:t>privuče</a:t>
            </a:r>
            <a:r>
              <a:rPr dirty="0"/>
              <a:t> </a:t>
            </a:r>
            <a:r>
              <a:rPr dirty="0" err="1"/>
              <a:t>pažnju</a:t>
            </a:r>
            <a:r>
              <a:rPr dirty="0"/>
              <a:t> </a:t>
            </a:r>
            <a:r>
              <a:rPr dirty="0" err="1"/>
              <a:t>kako</a:t>
            </a:r>
            <a:r>
              <a:rPr dirty="0"/>
              <a:t> </a:t>
            </a:r>
            <a:r>
              <a:rPr dirty="0" err="1"/>
              <a:t>mladih</a:t>
            </a:r>
            <a:r>
              <a:rPr dirty="0"/>
              <a:t>, </a:t>
            </a:r>
            <a:r>
              <a:rPr dirty="0" err="1"/>
              <a:t>tako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lokalne</a:t>
            </a:r>
            <a:r>
              <a:rPr dirty="0"/>
              <a:t> </a:t>
            </a:r>
            <a:r>
              <a:rPr dirty="0" err="1"/>
              <a:t>zajednice</a:t>
            </a:r>
            <a:r>
              <a:rPr dirty="0"/>
              <a:t> u </a:t>
            </a:r>
            <a:r>
              <a:rPr dirty="0" err="1"/>
              <a:t>celini</a:t>
            </a:r>
            <a:r>
              <a:rPr dirty="0"/>
              <a:t>.</a:t>
            </a:r>
          </a:p>
          <a:p>
            <a:pPr defTabSz="768095">
              <a:lnSpc>
                <a:spcPct val="90000"/>
              </a:lnSpc>
              <a:spcBef>
                <a:spcPts val="800"/>
              </a:spcBef>
              <a:defRPr sz="2016"/>
            </a:pPr>
            <a:endParaRPr dirty="0"/>
          </a:p>
          <a:p>
            <a:pPr defTabSz="768095">
              <a:lnSpc>
                <a:spcPct val="90000"/>
              </a:lnSpc>
              <a:spcBef>
                <a:spcPts val="800"/>
              </a:spcBef>
              <a:defRPr sz="2016"/>
            </a:pPr>
            <a:endParaRPr dirty="0"/>
          </a:p>
        </p:txBody>
      </p:sp>
      <p:sp>
        <p:nvSpPr>
          <p:cNvPr id="136" name="Title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Ideja</a:t>
            </a:r>
          </a:p>
        </p:txBody>
      </p:sp>
      <p:pic>
        <p:nvPicPr>
          <p:cNvPr id="137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t="23377" b="24242"/>
          <a:stretch>
            <a:fillRect/>
          </a:stretch>
        </p:blipFill>
        <p:spPr>
          <a:xfrm>
            <a:off x="9087555" y="21167"/>
            <a:ext cx="3014134" cy="118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 14" descr="Image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44439" y="5971099"/>
            <a:ext cx="4324045" cy="697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747" y="0"/>
            <a:ext cx="16255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b="43750"/>
          <a:stretch>
            <a:fillRect/>
          </a:stretch>
        </p:blipFill>
        <p:spPr>
          <a:xfrm>
            <a:off x="10052046" y="6117326"/>
            <a:ext cx="1902888" cy="345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433" y="-182034"/>
            <a:ext cx="12701" cy="1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633" y="21167"/>
            <a:ext cx="12701" cy="127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ubtitle 2"/>
          <p:cNvSpPr txBox="1"/>
          <p:nvPr/>
        </p:nvSpPr>
        <p:spPr>
          <a:xfrm>
            <a:off x="10064043" y="6383947"/>
            <a:ext cx="1924757" cy="57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 defTabSz="630936">
              <a:lnSpc>
                <a:spcPct val="90000"/>
              </a:lnSpc>
              <a:spcBef>
                <a:spcPts val="600"/>
              </a:spcBef>
              <a:defRPr sz="1104"/>
            </a:lvl1pPr>
          </a:lstStyle>
          <a:p>
            <a:r>
              <a:t>www.smartpoint.rs</a:t>
            </a:r>
            <a:endParaRPr sz="1656"/>
          </a:p>
        </p:txBody>
      </p:sp>
      <p:sp>
        <p:nvSpPr>
          <p:cNvPr id="145" name="Content Placeholder 2"/>
          <p:cNvSpPr txBox="1"/>
          <p:nvPr/>
        </p:nvSpPr>
        <p:spPr>
          <a:xfrm>
            <a:off x="3921452" y="2221408"/>
            <a:ext cx="8270548" cy="3865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marL="787241" lvl="2" indent="-157448" defTabSz="464058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SzPct val="100000"/>
              <a:buFont typeface="Arial"/>
              <a:buChar char="•"/>
              <a:defRPr sz="1740" b="1"/>
            </a:pPr>
            <a:r>
              <a:rPr sz="2000" dirty="0" err="1"/>
              <a:t>Povećati</a:t>
            </a:r>
            <a:r>
              <a:rPr sz="2000" b="0" dirty="0"/>
              <a:t> </a:t>
            </a:r>
            <a:r>
              <a:rPr sz="2000" b="0" dirty="0" err="1"/>
              <a:t>svest</a:t>
            </a:r>
            <a:r>
              <a:rPr sz="2000" b="0" dirty="0"/>
              <a:t> o </a:t>
            </a:r>
            <a:r>
              <a:rPr sz="2000" b="0" dirty="0" err="1"/>
              <a:t>bezbednosti</a:t>
            </a:r>
            <a:r>
              <a:rPr sz="2000" b="0" dirty="0"/>
              <a:t> </a:t>
            </a:r>
            <a:r>
              <a:rPr sz="2000" b="0" dirty="0" err="1"/>
              <a:t>dece</a:t>
            </a:r>
            <a:r>
              <a:rPr sz="2000" b="0" dirty="0"/>
              <a:t> </a:t>
            </a:r>
            <a:r>
              <a:rPr sz="2000" b="0" dirty="0" err="1"/>
              <a:t>na</a:t>
            </a:r>
            <a:r>
              <a:rPr sz="2000" b="0" dirty="0"/>
              <a:t> </a:t>
            </a:r>
            <a:r>
              <a:rPr sz="2000" b="0" dirty="0" err="1"/>
              <a:t>putevima</a:t>
            </a:r>
            <a:r>
              <a:rPr sz="2000" b="0" dirty="0"/>
              <a:t> </a:t>
            </a:r>
            <a:r>
              <a:rPr lang="sr-Latn-CS" sz="2000" b="0" dirty="0"/>
              <a:t>kroz edukacije </a:t>
            </a:r>
            <a:r>
              <a:rPr sz="2000" b="0" dirty="0"/>
              <a:t>u </a:t>
            </a:r>
            <a:r>
              <a:rPr sz="2000" b="0" dirty="0" err="1"/>
              <a:t>školama</a:t>
            </a:r>
            <a:r>
              <a:rPr lang="sr-Latn-RS" sz="2000" b="0" dirty="0"/>
              <a:t> u trajanju od jednog školskog časa</a:t>
            </a:r>
            <a:endParaRPr sz="2000" b="0" dirty="0"/>
          </a:p>
          <a:p>
            <a:pPr marL="787241" lvl="2" indent="-157448" defTabSz="464058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SzPct val="100000"/>
              <a:buFont typeface="Arial"/>
              <a:buChar char="•"/>
              <a:defRPr sz="1740" b="1"/>
            </a:pPr>
            <a:r>
              <a:rPr sz="2000" dirty="0" err="1"/>
              <a:t>Edukovati</a:t>
            </a:r>
            <a:r>
              <a:rPr sz="2000" b="0" dirty="0"/>
              <a:t> </a:t>
            </a:r>
            <a:r>
              <a:rPr sz="2000" b="0" dirty="0" err="1"/>
              <a:t>nastavnike</a:t>
            </a:r>
            <a:r>
              <a:rPr sz="2000" b="0" dirty="0"/>
              <a:t> </a:t>
            </a:r>
            <a:r>
              <a:rPr sz="2000" b="0" dirty="0" err="1"/>
              <a:t>kako</a:t>
            </a:r>
            <a:r>
              <a:rPr sz="2000" b="0" dirty="0"/>
              <a:t> bi </a:t>
            </a:r>
            <a:r>
              <a:rPr sz="2000" b="0" dirty="0" err="1"/>
              <a:t>standardizovali</a:t>
            </a:r>
            <a:r>
              <a:rPr sz="2000" b="0" dirty="0"/>
              <a:t> </a:t>
            </a:r>
            <a:r>
              <a:rPr sz="2000" b="0" dirty="0" err="1"/>
              <a:t>i</a:t>
            </a:r>
            <a:r>
              <a:rPr sz="2000" b="0" dirty="0"/>
              <a:t> </a:t>
            </a:r>
            <a:r>
              <a:rPr sz="2000" b="0" dirty="0" err="1"/>
              <a:t>uvećali</a:t>
            </a:r>
            <a:r>
              <a:rPr sz="2000" b="0" dirty="0"/>
              <a:t> </a:t>
            </a:r>
            <a:r>
              <a:rPr sz="2000" b="0" dirty="0" err="1"/>
              <a:t>znanja</a:t>
            </a:r>
            <a:r>
              <a:rPr sz="2000" b="0" dirty="0"/>
              <a:t> </a:t>
            </a:r>
            <a:r>
              <a:rPr sz="2000" b="0" dirty="0" err="1"/>
              <a:t>i</a:t>
            </a:r>
            <a:r>
              <a:rPr sz="2000" b="0" dirty="0"/>
              <a:t> </a:t>
            </a:r>
            <a:r>
              <a:rPr sz="2000" b="0" dirty="0" err="1"/>
              <a:t>praktične</a:t>
            </a:r>
            <a:r>
              <a:rPr sz="2000" b="0" dirty="0"/>
              <a:t> </a:t>
            </a:r>
            <a:r>
              <a:rPr sz="2000" b="0" dirty="0" err="1"/>
              <a:t>veštine</a:t>
            </a:r>
            <a:r>
              <a:rPr sz="2000" b="0" dirty="0"/>
              <a:t> o </a:t>
            </a:r>
            <a:r>
              <a:rPr sz="2000" b="0" dirty="0" err="1"/>
              <a:t>bezbednosti</a:t>
            </a:r>
            <a:r>
              <a:rPr sz="2000" b="0" dirty="0"/>
              <a:t> </a:t>
            </a:r>
            <a:r>
              <a:rPr sz="2000" b="0" dirty="0" err="1"/>
              <a:t>na</a:t>
            </a:r>
            <a:r>
              <a:rPr sz="2000" b="0" dirty="0"/>
              <a:t> putu</a:t>
            </a:r>
          </a:p>
          <a:p>
            <a:pPr marL="787241" lvl="2" indent="-157448" defTabSz="464058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SzPct val="100000"/>
              <a:buFont typeface="Arial"/>
              <a:buChar char="•"/>
              <a:defRPr sz="1740" b="1"/>
            </a:pPr>
            <a:r>
              <a:rPr sz="2000" dirty="0" err="1"/>
              <a:t>Uključiti</a:t>
            </a:r>
            <a:r>
              <a:rPr sz="2000" b="0" dirty="0"/>
              <a:t> </a:t>
            </a:r>
            <a:r>
              <a:rPr sz="2000" b="0" dirty="0" err="1"/>
              <a:t>lokalno</a:t>
            </a:r>
            <a:r>
              <a:rPr sz="2000" b="0" dirty="0"/>
              <a:t> </a:t>
            </a:r>
            <a:r>
              <a:rPr sz="2000" b="0" dirty="0" err="1"/>
              <a:t>stanovništvo</a:t>
            </a:r>
            <a:r>
              <a:rPr sz="2000" b="0" dirty="0"/>
              <a:t> da </a:t>
            </a:r>
            <a:r>
              <a:rPr sz="2000" b="0" dirty="0" err="1"/>
              <a:t>identifikuju</a:t>
            </a:r>
            <a:r>
              <a:rPr sz="2000" b="0" dirty="0"/>
              <a:t> </a:t>
            </a:r>
            <a:r>
              <a:rPr sz="2000" b="0" dirty="0" err="1"/>
              <a:t>opasnosti</a:t>
            </a:r>
            <a:r>
              <a:rPr sz="2000" b="0" dirty="0"/>
              <a:t> </a:t>
            </a:r>
            <a:r>
              <a:rPr sz="2000" b="0" dirty="0" err="1"/>
              <a:t>na</a:t>
            </a:r>
            <a:r>
              <a:rPr sz="2000" b="0" dirty="0"/>
              <a:t> putu </a:t>
            </a:r>
            <a:r>
              <a:rPr sz="2000" b="0" dirty="0" err="1"/>
              <a:t>i</a:t>
            </a:r>
            <a:r>
              <a:rPr sz="2000" b="0" dirty="0"/>
              <a:t> da </a:t>
            </a:r>
            <a:r>
              <a:rPr sz="2000" b="0" dirty="0" err="1"/>
              <a:t>aktivno</a:t>
            </a:r>
            <a:r>
              <a:rPr sz="2000" b="0" dirty="0"/>
              <a:t> </a:t>
            </a:r>
            <a:r>
              <a:rPr sz="2000" b="0" dirty="0" err="1"/>
              <a:t>učestvuju</a:t>
            </a:r>
            <a:r>
              <a:rPr sz="2000" b="0" dirty="0"/>
              <a:t> u </a:t>
            </a:r>
            <a:r>
              <a:rPr sz="2000" b="0" dirty="0" err="1"/>
              <a:t>poboljšanju</a:t>
            </a:r>
            <a:r>
              <a:rPr sz="2000" b="0" dirty="0"/>
              <a:t> </a:t>
            </a:r>
            <a:r>
              <a:rPr sz="2000" b="0" dirty="0" err="1"/>
              <a:t>uslova</a:t>
            </a:r>
            <a:r>
              <a:rPr sz="2000" b="0" dirty="0"/>
              <a:t> </a:t>
            </a:r>
            <a:r>
              <a:rPr sz="2000" b="0" dirty="0" err="1"/>
              <a:t>sigurnosti</a:t>
            </a:r>
            <a:r>
              <a:rPr sz="2000" b="0" dirty="0"/>
              <a:t> </a:t>
            </a:r>
            <a:r>
              <a:rPr sz="2000" b="0" dirty="0" err="1"/>
              <a:t>na</a:t>
            </a:r>
            <a:r>
              <a:rPr sz="2000" b="0" dirty="0"/>
              <a:t> </a:t>
            </a:r>
            <a:r>
              <a:rPr sz="2000" b="0" dirty="0" err="1"/>
              <a:t>putevima</a:t>
            </a:r>
            <a:r>
              <a:rPr sz="2000" b="0" dirty="0"/>
              <a:t> </a:t>
            </a:r>
            <a:r>
              <a:rPr sz="2000" b="0" dirty="0" err="1"/>
              <a:t>oko</a:t>
            </a:r>
            <a:r>
              <a:rPr sz="2000" b="0" dirty="0"/>
              <a:t> </a:t>
            </a:r>
            <a:r>
              <a:rPr sz="2000" b="0" dirty="0" err="1"/>
              <a:t>škola</a:t>
            </a:r>
            <a:endParaRPr sz="2000" b="0" dirty="0"/>
          </a:p>
          <a:p>
            <a:pPr marL="787241" lvl="2" indent="-157448" defTabSz="464058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SzPct val="100000"/>
              <a:buFont typeface="Arial"/>
              <a:buChar char="•"/>
              <a:defRPr sz="1740" b="1"/>
            </a:pPr>
            <a:r>
              <a:rPr sz="2000" dirty="0" err="1"/>
              <a:t>Pojačati</a:t>
            </a:r>
            <a:r>
              <a:rPr sz="2000" b="0" dirty="0"/>
              <a:t> </a:t>
            </a:r>
            <a:r>
              <a:rPr sz="2000" b="0" dirty="0" err="1"/>
              <a:t>partnerstva</a:t>
            </a:r>
            <a:r>
              <a:rPr sz="2000" b="0" dirty="0"/>
              <a:t> </a:t>
            </a:r>
            <a:r>
              <a:rPr sz="2000" b="0" dirty="0" err="1"/>
              <a:t>sa</a:t>
            </a:r>
            <a:r>
              <a:rPr sz="2000" b="0" dirty="0"/>
              <a:t> </a:t>
            </a:r>
            <a:r>
              <a:rPr sz="2000" b="0" dirty="0" err="1"/>
              <a:t>lokalnim</a:t>
            </a:r>
            <a:r>
              <a:rPr sz="2000" b="0" dirty="0"/>
              <a:t> </a:t>
            </a:r>
            <a:r>
              <a:rPr sz="2000" b="0" dirty="0" err="1"/>
              <a:t>vlastima</a:t>
            </a:r>
            <a:r>
              <a:rPr sz="2000" b="0" dirty="0"/>
              <a:t> </a:t>
            </a:r>
            <a:r>
              <a:rPr sz="2000" b="0" dirty="0" err="1"/>
              <a:t>i</a:t>
            </a:r>
            <a:r>
              <a:rPr sz="2000" b="0" dirty="0"/>
              <a:t> </a:t>
            </a:r>
            <a:r>
              <a:rPr sz="2000" b="0" dirty="0" err="1"/>
              <a:t>svim</a:t>
            </a:r>
            <a:r>
              <a:rPr sz="2000" b="0" dirty="0"/>
              <a:t> </a:t>
            </a:r>
            <a:r>
              <a:rPr sz="2000" b="0" dirty="0" err="1"/>
              <a:t>zvaničnim</a:t>
            </a:r>
            <a:r>
              <a:rPr sz="2000" b="0" dirty="0"/>
              <a:t> </a:t>
            </a:r>
            <a:r>
              <a:rPr sz="2000" b="0" dirty="0" err="1"/>
              <a:t>akterima</a:t>
            </a:r>
            <a:r>
              <a:rPr sz="2000" b="0" dirty="0"/>
              <a:t> </a:t>
            </a:r>
            <a:r>
              <a:rPr sz="2000" b="0" dirty="0" err="1"/>
              <a:t>kada</a:t>
            </a:r>
            <a:r>
              <a:rPr sz="2000" b="0" dirty="0"/>
              <a:t> </a:t>
            </a:r>
            <a:r>
              <a:rPr sz="2000" b="0" dirty="0" err="1"/>
              <a:t>je</a:t>
            </a:r>
            <a:r>
              <a:rPr sz="2000" b="0" dirty="0"/>
              <a:t> </a:t>
            </a:r>
            <a:r>
              <a:rPr sz="2000" b="0" dirty="0" err="1"/>
              <a:t>bezbednost</a:t>
            </a:r>
            <a:r>
              <a:rPr sz="2000" b="0" dirty="0"/>
              <a:t> </a:t>
            </a:r>
            <a:r>
              <a:rPr sz="2000" b="0" dirty="0" err="1"/>
              <a:t>na</a:t>
            </a:r>
            <a:r>
              <a:rPr sz="2000" b="0" dirty="0"/>
              <a:t> </a:t>
            </a:r>
            <a:r>
              <a:rPr sz="2000" b="0" dirty="0" err="1"/>
              <a:t>putevima</a:t>
            </a:r>
            <a:r>
              <a:rPr sz="2000" b="0" dirty="0"/>
              <a:t> u </a:t>
            </a:r>
            <a:r>
              <a:rPr sz="2000" b="0" dirty="0" err="1"/>
              <a:t>pitanju</a:t>
            </a:r>
            <a:r>
              <a:rPr sz="2000" b="0" dirty="0"/>
              <a:t> </a:t>
            </a:r>
          </a:p>
          <a:p>
            <a:pPr marL="787241" lvl="2" indent="-157448" defTabSz="464058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SzPct val="100000"/>
              <a:buFont typeface="Arial"/>
              <a:buChar char="•"/>
              <a:defRPr sz="1740" b="1"/>
            </a:pPr>
            <a:r>
              <a:rPr sz="2000" dirty="0" err="1"/>
              <a:t>Postati</a:t>
            </a:r>
            <a:r>
              <a:rPr sz="2000" b="0" dirty="0"/>
              <a:t> </a:t>
            </a:r>
            <a:r>
              <a:rPr sz="2000" b="0" dirty="0" err="1"/>
              <a:t>uzor</a:t>
            </a:r>
            <a:r>
              <a:rPr sz="2000" b="0" dirty="0"/>
              <a:t> </a:t>
            </a:r>
            <a:r>
              <a:rPr sz="2000" b="0" dirty="0" err="1"/>
              <a:t>kako</a:t>
            </a:r>
            <a:r>
              <a:rPr sz="2000" b="0" dirty="0"/>
              <a:t> bi </a:t>
            </a:r>
            <a:r>
              <a:rPr sz="2000" b="0" dirty="0" err="1"/>
              <a:t>motivisali</a:t>
            </a:r>
            <a:r>
              <a:rPr sz="2000" b="0" dirty="0"/>
              <a:t> </a:t>
            </a:r>
            <a:r>
              <a:rPr sz="2000" b="0" dirty="0" err="1"/>
              <a:t>ostale</a:t>
            </a:r>
            <a:r>
              <a:rPr sz="2000" b="0" dirty="0"/>
              <a:t> </a:t>
            </a:r>
            <a:r>
              <a:rPr sz="2000" b="0" dirty="0" err="1"/>
              <a:t>zainteresovane</a:t>
            </a:r>
            <a:r>
              <a:rPr sz="2000" b="0" dirty="0"/>
              <a:t> da se </a:t>
            </a:r>
            <a:r>
              <a:rPr sz="2000" b="0" dirty="0" err="1"/>
              <a:t>uključe</a:t>
            </a:r>
            <a:r>
              <a:rPr sz="2000" b="0" dirty="0"/>
              <a:t> u </a:t>
            </a:r>
            <a:r>
              <a:rPr sz="2000" b="0" dirty="0" err="1"/>
              <a:t>inicijativu</a:t>
            </a:r>
            <a:endParaRPr sz="2000" b="0" dirty="0"/>
          </a:p>
          <a:p>
            <a:pPr marL="787241" lvl="2" indent="-157448" defTabSz="464058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SzPct val="100000"/>
              <a:buFont typeface="Arial"/>
              <a:buChar char="•"/>
              <a:defRPr sz="1740" b="1"/>
            </a:pPr>
            <a:r>
              <a:rPr sz="2000" dirty="0" err="1"/>
              <a:t>Unaprediti</a:t>
            </a:r>
            <a:r>
              <a:rPr sz="2000" b="0" dirty="0"/>
              <a:t> </a:t>
            </a:r>
            <a:r>
              <a:rPr sz="2000" b="0" dirty="0" err="1"/>
              <a:t>svest</a:t>
            </a:r>
            <a:r>
              <a:rPr sz="2000" b="0" dirty="0"/>
              <a:t> </a:t>
            </a:r>
            <a:r>
              <a:rPr lang="sr-Latn-CS" sz="2000" b="0" dirty="0"/>
              <a:t>o </a:t>
            </a:r>
            <a:r>
              <a:rPr sz="2000" b="0" dirty="0" err="1"/>
              <a:t>bezbednost</a:t>
            </a:r>
            <a:r>
              <a:rPr lang="sr-Latn-CS" sz="2000" b="0" dirty="0"/>
              <a:t>i</a:t>
            </a:r>
            <a:r>
              <a:rPr sz="2000" b="0" dirty="0"/>
              <a:t> </a:t>
            </a:r>
            <a:r>
              <a:rPr sz="2000" b="0" dirty="0" err="1"/>
              <a:t>na</a:t>
            </a:r>
            <a:r>
              <a:rPr sz="2000" b="0" dirty="0"/>
              <a:t> </a:t>
            </a:r>
            <a:r>
              <a:rPr sz="2000" b="0" dirty="0" err="1"/>
              <a:t>putu</a:t>
            </a:r>
            <a:r>
              <a:rPr sz="2000" b="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medija</a:t>
            </a:r>
            <a:r>
              <a:rPr lang="en-US" sz="2000" dirty="0"/>
              <a:t> </a:t>
            </a:r>
            <a:endParaRPr sz="2000" b="0" dirty="0"/>
          </a:p>
          <a:p>
            <a:pPr defTabSz="795527">
              <a:lnSpc>
                <a:spcPct val="120000"/>
              </a:lnSpc>
              <a:spcBef>
                <a:spcPts val="800"/>
              </a:spcBef>
              <a:defRPr sz="1740"/>
            </a:pPr>
            <a:endParaRPr sz="2000" b="0" dirty="0"/>
          </a:p>
          <a:p>
            <a:pPr lvl="1" indent="397763" defTabSz="795527">
              <a:lnSpc>
                <a:spcPct val="90000"/>
              </a:lnSpc>
              <a:spcBef>
                <a:spcPts val="400"/>
              </a:spcBef>
              <a:defRPr sz="1740"/>
            </a:pPr>
            <a:endParaRPr sz="2000" b="0" dirty="0"/>
          </a:p>
        </p:txBody>
      </p:sp>
      <p:sp>
        <p:nvSpPr>
          <p:cNvPr id="146" name="Title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Ciljevi</a:t>
            </a: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t="23377" b="24242"/>
          <a:stretch>
            <a:fillRect/>
          </a:stretch>
        </p:blipFill>
        <p:spPr>
          <a:xfrm>
            <a:off x="9087555" y="21167"/>
            <a:ext cx="3014134" cy="118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36510" y="2300589"/>
            <a:ext cx="3083255" cy="3083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9066" y="4404052"/>
            <a:ext cx="2393245" cy="239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8747" y="0"/>
            <a:ext cx="16255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b="43750"/>
          <a:stretch>
            <a:fillRect/>
          </a:stretch>
        </p:blipFill>
        <p:spPr>
          <a:xfrm>
            <a:off x="10052046" y="6117326"/>
            <a:ext cx="1902888" cy="345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7433" y="-182034"/>
            <a:ext cx="12701" cy="1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0633" y="21167"/>
            <a:ext cx="12701" cy="127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ubtitle 2"/>
          <p:cNvSpPr txBox="1"/>
          <p:nvPr/>
        </p:nvSpPr>
        <p:spPr>
          <a:xfrm>
            <a:off x="10064043" y="6383947"/>
            <a:ext cx="1924757" cy="57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 defTabSz="630936">
              <a:lnSpc>
                <a:spcPct val="90000"/>
              </a:lnSpc>
              <a:spcBef>
                <a:spcPts val="600"/>
              </a:spcBef>
              <a:defRPr sz="1104"/>
            </a:lvl1pPr>
          </a:lstStyle>
          <a:p>
            <a:r>
              <a:t>www.smartpoint.rs</a:t>
            </a:r>
            <a:endParaRPr sz="1656"/>
          </a:p>
        </p:txBody>
      </p:sp>
      <p:sp>
        <p:nvSpPr>
          <p:cNvPr id="156" name="Content Placeholder 2"/>
          <p:cNvSpPr txBox="1"/>
          <p:nvPr/>
        </p:nvSpPr>
        <p:spPr>
          <a:xfrm>
            <a:off x="1199448" y="1825625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1045463" lvl="2" indent="-336042" defTabSz="522731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SzPct val="100000"/>
              <a:buFont typeface="Arial"/>
              <a:buChar char="•"/>
              <a:defRPr sz="1960"/>
            </a:pPr>
            <a:r>
              <a:rPr dirty="0" err="1"/>
              <a:t>Korak</a:t>
            </a:r>
            <a:r>
              <a:rPr dirty="0"/>
              <a:t> 1: </a:t>
            </a:r>
            <a:r>
              <a:rPr dirty="0" err="1"/>
              <a:t>organizovati</a:t>
            </a:r>
            <a:r>
              <a:rPr dirty="0"/>
              <a:t> </a:t>
            </a:r>
            <a:r>
              <a:rPr dirty="0" err="1"/>
              <a:t>predavanja</a:t>
            </a:r>
            <a:r>
              <a:rPr dirty="0"/>
              <a:t> o </a:t>
            </a:r>
            <a:r>
              <a:rPr dirty="0" err="1"/>
              <a:t>bezbednosti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putu u </a:t>
            </a:r>
            <a:r>
              <a:rPr dirty="0" err="1"/>
              <a:t>osnovnim</a:t>
            </a:r>
            <a:r>
              <a:rPr dirty="0"/>
              <a:t> </a:t>
            </a:r>
            <a:r>
              <a:rPr dirty="0" err="1"/>
              <a:t>školama</a:t>
            </a:r>
            <a:r>
              <a:rPr dirty="0"/>
              <a:t>. </a:t>
            </a:r>
            <a:r>
              <a:rPr dirty="0" err="1"/>
              <a:t>Dovesti</a:t>
            </a:r>
            <a:r>
              <a:rPr dirty="0"/>
              <a:t> </a:t>
            </a:r>
            <a:r>
              <a:rPr dirty="0" err="1"/>
              <a:t>iskusne</a:t>
            </a:r>
            <a:r>
              <a:rPr dirty="0"/>
              <a:t> </a:t>
            </a:r>
            <a:r>
              <a:rPr dirty="0" err="1"/>
              <a:t>pedagoge</a:t>
            </a:r>
            <a:r>
              <a:rPr dirty="0"/>
              <a:t> </a:t>
            </a:r>
            <a:r>
              <a:rPr dirty="0" err="1"/>
              <a:t>koji</a:t>
            </a:r>
            <a:r>
              <a:rPr dirty="0"/>
              <a:t> </a:t>
            </a:r>
            <a:r>
              <a:rPr dirty="0" err="1"/>
              <a:t>će</a:t>
            </a:r>
            <a:r>
              <a:rPr dirty="0"/>
              <a:t> </a:t>
            </a:r>
            <a:r>
              <a:rPr dirty="0" err="1"/>
              <a:t>umeti</a:t>
            </a:r>
            <a:r>
              <a:rPr dirty="0"/>
              <a:t> da </a:t>
            </a:r>
            <a:r>
              <a:rPr dirty="0" err="1"/>
              <a:t>prenesu</a:t>
            </a:r>
            <a:r>
              <a:rPr dirty="0"/>
              <a:t> </a:t>
            </a:r>
            <a:r>
              <a:rPr dirty="0" err="1"/>
              <a:t>prave</a:t>
            </a:r>
            <a:r>
              <a:rPr dirty="0"/>
              <a:t> </a:t>
            </a:r>
            <a:r>
              <a:rPr dirty="0" err="1"/>
              <a:t>informacije</a:t>
            </a:r>
            <a:r>
              <a:rPr dirty="0"/>
              <a:t> o </a:t>
            </a:r>
            <a:r>
              <a:rPr dirty="0" err="1"/>
              <a:t>bezbednosti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putevima</a:t>
            </a:r>
            <a:r>
              <a:rPr dirty="0"/>
              <a:t> </a:t>
            </a:r>
            <a:r>
              <a:rPr dirty="0" err="1"/>
              <a:t>đacima</a:t>
            </a:r>
            <a:r>
              <a:rPr dirty="0"/>
              <a:t>. </a:t>
            </a:r>
            <a:r>
              <a:rPr dirty="0" err="1"/>
              <a:t>Dati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podršku</a:t>
            </a:r>
            <a:r>
              <a:rPr dirty="0"/>
              <a:t> u </a:t>
            </a:r>
            <a:r>
              <a:rPr dirty="0" err="1"/>
              <a:t>vidu</a:t>
            </a:r>
            <a:r>
              <a:rPr dirty="0"/>
              <a:t> Total </a:t>
            </a:r>
            <a:r>
              <a:rPr dirty="0" err="1"/>
              <a:t>maskote</a:t>
            </a:r>
            <a:r>
              <a:rPr dirty="0"/>
              <a:t> </a:t>
            </a:r>
            <a:r>
              <a:rPr dirty="0" err="1"/>
              <a:t>koja</a:t>
            </a:r>
            <a:r>
              <a:rPr dirty="0"/>
              <a:t> </a:t>
            </a:r>
            <a:r>
              <a:rPr dirty="0" err="1"/>
              <a:t>će</a:t>
            </a:r>
            <a:r>
              <a:rPr dirty="0"/>
              <a:t> </a:t>
            </a:r>
            <a:r>
              <a:rPr dirty="0" err="1"/>
              <a:t>biti</a:t>
            </a:r>
            <a:r>
              <a:rPr dirty="0"/>
              <a:t> </a:t>
            </a:r>
            <a:r>
              <a:rPr dirty="0" err="1"/>
              <a:t>glavna</a:t>
            </a:r>
            <a:r>
              <a:rPr dirty="0"/>
              <a:t> </a:t>
            </a:r>
            <a:r>
              <a:rPr dirty="0" err="1"/>
              <a:t>maskota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heroj</a:t>
            </a:r>
            <a:r>
              <a:rPr dirty="0"/>
              <a:t> </a:t>
            </a:r>
            <a:r>
              <a:rPr dirty="0" err="1"/>
              <a:t>lokalnog</a:t>
            </a:r>
            <a:r>
              <a:rPr dirty="0"/>
              <a:t> </a:t>
            </a:r>
            <a:r>
              <a:rPr dirty="0" err="1"/>
              <a:t>programa</a:t>
            </a:r>
            <a:r>
              <a:rPr dirty="0"/>
              <a:t>.</a:t>
            </a:r>
          </a:p>
          <a:p>
            <a:pPr marL="1045463" lvl="2" indent="-336042" defTabSz="522731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SzPct val="100000"/>
              <a:buFont typeface="Arial"/>
              <a:buChar char="•"/>
              <a:defRPr sz="1960"/>
            </a:pPr>
            <a:r>
              <a:rPr dirty="0" err="1"/>
              <a:t>Korak</a:t>
            </a:r>
            <a:r>
              <a:rPr dirty="0"/>
              <a:t> 2: </a:t>
            </a:r>
            <a:r>
              <a:rPr dirty="0" err="1"/>
              <a:t>Koristeći</a:t>
            </a:r>
            <a:r>
              <a:rPr dirty="0"/>
              <a:t> </a:t>
            </a:r>
            <a:r>
              <a:rPr dirty="0" err="1"/>
              <a:t>interesantnu</a:t>
            </a:r>
            <a:r>
              <a:rPr dirty="0"/>
              <a:t> </a:t>
            </a:r>
            <a:r>
              <a:rPr dirty="0" err="1"/>
              <a:t>digitalnu</a:t>
            </a:r>
            <a:r>
              <a:rPr dirty="0"/>
              <a:t> </a:t>
            </a:r>
            <a:r>
              <a:rPr dirty="0" err="1"/>
              <a:t>platformu</a:t>
            </a:r>
            <a:r>
              <a:rPr dirty="0"/>
              <a:t> </a:t>
            </a:r>
            <a:r>
              <a:rPr lang="en-US" dirty="0"/>
              <a:t>–</a:t>
            </a:r>
            <a:r>
              <a:rPr dirty="0"/>
              <a:t> </a:t>
            </a:r>
            <a:r>
              <a:rPr lang="sr-Latn-RS" dirty="0"/>
              <a:t>tablet </a:t>
            </a:r>
            <a:r>
              <a:rPr dirty="0" err="1"/>
              <a:t>igr</a:t>
            </a:r>
            <a:r>
              <a:rPr lang="sr-Latn-RS" dirty="0"/>
              <a:t>u</a:t>
            </a:r>
            <a:r>
              <a:rPr dirty="0"/>
              <a:t>, </a:t>
            </a:r>
            <a:r>
              <a:rPr dirty="0" err="1"/>
              <a:t>povećati</a:t>
            </a:r>
            <a:r>
              <a:rPr dirty="0"/>
              <a:t> </a:t>
            </a:r>
            <a:r>
              <a:rPr dirty="0" err="1"/>
              <a:t>svest</a:t>
            </a:r>
            <a:r>
              <a:rPr dirty="0"/>
              <a:t> </a:t>
            </a:r>
            <a:r>
              <a:rPr dirty="0" err="1"/>
              <a:t>dece</a:t>
            </a:r>
            <a:endParaRPr dirty="0"/>
          </a:p>
          <a:p>
            <a:pPr marL="1045463" lvl="2" indent="-336042" defTabSz="522731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SzPct val="100000"/>
              <a:buFont typeface="Arial"/>
              <a:buChar char="•"/>
              <a:defRPr sz="1960"/>
            </a:pPr>
            <a:r>
              <a:rPr dirty="0" err="1"/>
              <a:t>Korak</a:t>
            </a:r>
            <a:r>
              <a:rPr dirty="0"/>
              <a:t> 3: </a:t>
            </a:r>
            <a:r>
              <a:rPr lang="sr-Latn-RS" dirty="0"/>
              <a:t>Igra kartama – utvrđivanje naučenog </a:t>
            </a:r>
          </a:p>
          <a:p>
            <a:pPr marL="1045463" lvl="2" indent="-336042" defTabSz="522731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SzPct val="100000"/>
              <a:buFont typeface="Arial"/>
              <a:buChar char="•"/>
              <a:defRPr sz="1960"/>
            </a:pPr>
            <a:r>
              <a:rPr lang="sr-Latn-RS" dirty="0"/>
              <a:t>Korak 4: Specijalna podrška za škole koje učestvuju</a:t>
            </a:r>
            <a:endParaRPr dirty="0"/>
          </a:p>
          <a:p>
            <a:pPr marL="1045463" lvl="2" indent="-336042" defTabSz="522731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SzPct val="100000"/>
              <a:buFont typeface="Arial"/>
              <a:buChar char="•"/>
              <a:defRPr sz="1960"/>
            </a:pPr>
            <a:r>
              <a:rPr dirty="0" err="1"/>
              <a:t>Kor</a:t>
            </a:r>
            <a:r>
              <a:rPr lang="sr-Latn-RS" dirty="0"/>
              <a:t>a</a:t>
            </a:r>
            <a:r>
              <a:rPr dirty="0"/>
              <a:t>k </a:t>
            </a:r>
            <a:r>
              <a:rPr lang="sr-Latn-RS" dirty="0"/>
              <a:t>5</a:t>
            </a:r>
            <a:r>
              <a:rPr dirty="0"/>
              <a:t>: </a:t>
            </a:r>
            <a:r>
              <a:rPr dirty="0" err="1"/>
              <a:t>Podeliti</a:t>
            </a:r>
            <a:r>
              <a:rPr dirty="0"/>
              <a:t> </a:t>
            </a:r>
            <a:r>
              <a:rPr dirty="0" err="1"/>
              <a:t>igru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informacije</a:t>
            </a:r>
            <a:r>
              <a:rPr dirty="0"/>
              <a:t> o </a:t>
            </a:r>
            <a:r>
              <a:rPr dirty="0" err="1"/>
              <a:t>našem</a:t>
            </a:r>
            <a:r>
              <a:rPr dirty="0"/>
              <a:t> </a:t>
            </a:r>
            <a:r>
              <a:rPr dirty="0" err="1"/>
              <a:t>programu</a:t>
            </a:r>
            <a:r>
              <a:rPr dirty="0"/>
              <a:t> </a:t>
            </a:r>
            <a:r>
              <a:rPr dirty="0" err="1"/>
              <a:t>koristeći</a:t>
            </a:r>
            <a:r>
              <a:rPr dirty="0"/>
              <a:t> PR, internet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društvene</a:t>
            </a:r>
            <a:r>
              <a:rPr dirty="0"/>
              <a:t> </a:t>
            </a:r>
            <a:r>
              <a:rPr dirty="0" err="1"/>
              <a:t>mreže</a:t>
            </a:r>
            <a:endParaRPr dirty="0"/>
          </a:p>
          <a:p>
            <a:pPr marL="1045463" lvl="2" indent="-336042" defTabSz="522731">
              <a:lnSpc>
                <a:spcPct val="90000"/>
              </a:lnSpc>
              <a:spcBef>
                <a:spcPts val="500"/>
              </a:spcBef>
              <a:buClr>
                <a:srgbClr val="2F5597"/>
              </a:buClr>
              <a:buSzPct val="100000"/>
              <a:buFont typeface="Arial"/>
              <a:buChar char="•"/>
              <a:defRPr sz="1960"/>
            </a:pPr>
            <a:endParaRPr dirty="0"/>
          </a:p>
          <a:p>
            <a:pPr marL="336042" indent="-336042" defTabSz="896111">
              <a:lnSpc>
                <a:spcPct val="120000"/>
              </a:lnSpc>
              <a:spcBef>
                <a:spcPts val="900"/>
              </a:spcBef>
              <a:buSzPct val="100000"/>
              <a:buFont typeface="Arial"/>
              <a:buChar char="•"/>
              <a:defRPr sz="1960"/>
            </a:pPr>
            <a:endParaRPr dirty="0"/>
          </a:p>
          <a:p>
            <a:pPr marL="336042" indent="-336042" defTabSz="896111">
              <a:spcBef>
                <a:spcPts val="1100"/>
              </a:spcBef>
              <a:buSzPct val="100000"/>
              <a:buFont typeface="Arial"/>
              <a:buChar char="•"/>
              <a:defRPr sz="1960"/>
            </a:pPr>
            <a:endParaRPr dirty="0"/>
          </a:p>
          <a:p>
            <a:pPr marL="784098" lvl="1" indent="-336042" defTabSz="896111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60"/>
            </a:pPr>
            <a:endParaRPr dirty="0"/>
          </a:p>
        </p:txBody>
      </p:sp>
      <p:sp>
        <p:nvSpPr>
          <p:cNvPr id="157" name="Title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Mehanika</a:t>
            </a:r>
          </a:p>
        </p:txBody>
      </p:sp>
      <p:pic>
        <p:nvPicPr>
          <p:cNvPr id="158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rcRect t="23377" b="24242"/>
          <a:stretch>
            <a:fillRect/>
          </a:stretch>
        </p:blipFill>
        <p:spPr>
          <a:xfrm>
            <a:off x="9087555" y="21167"/>
            <a:ext cx="3014134" cy="1184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747" y="0"/>
            <a:ext cx="162553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b="43750"/>
          <a:stretch>
            <a:fillRect/>
          </a:stretch>
        </p:blipFill>
        <p:spPr>
          <a:xfrm>
            <a:off x="10052046" y="6117326"/>
            <a:ext cx="1902888" cy="345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433" y="-182034"/>
            <a:ext cx="12701" cy="1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633" y="21167"/>
            <a:ext cx="12701" cy="12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ubtitle 2"/>
          <p:cNvSpPr txBox="1"/>
          <p:nvPr/>
        </p:nvSpPr>
        <p:spPr>
          <a:xfrm>
            <a:off x="10064043" y="6383947"/>
            <a:ext cx="1924757" cy="57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 defTabSz="630936">
              <a:lnSpc>
                <a:spcPct val="90000"/>
              </a:lnSpc>
              <a:spcBef>
                <a:spcPts val="600"/>
              </a:spcBef>
              <a:defRPr sz="1104"/>
            </a:lvl1pPr>
          </a:lstStyle>
          <a:p>
            <a:r>
              <a:t>www.smartpoint.rs</a:t>
            </a:r>
            <a:endParaRPr sz="1656"/>
          </a:p>
        </p:txBody>
      </p:sp>
      <p:sp>
        <p:nvSpPr>
          <p:cNvPr id="165" name="Content Placeholder 2"/>
          <p:cNvSpPr txBox="1"/>
          <p:nvPr/>
        </p:nvSpPr>
        <p:spPr>
          <a:xfrm>
            <a:off x="1199448" y="1825625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r>
              <a:rPr dirty="0" err="1"/>
              <a:t>Organizovati</a:t>
            </a:r>
            <a:r>
              <a:rPr dirty="0"/>
              <a:t> </a:t>
            </a:r>
            <a:r>
              <a:rPr dirty="0" err="1"/>
              <a:t>interesantna</a:t>
            </a:r>
            <a:r>
              <a:rPr dirty="0"/>
              <a:t> </a:t>
            </a:r>
            <a:r>
              <a:rPr dirty="0" err="1"/>
              <a:t>predavanja</a:t>
            </a:r>
            <a:r>
              <a:rPr dirty="0"/>
              <a:t> o </a:t>
            </a:r>
            <a:r>
              <a:rPr dirty="0" err="1"/>
              <a:t>bezbednosti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putu u 20 </a:t>
            </a:r>
            <a:r>
              <a:rPr dirty="0" err="1"/>
              <a:t>osnovnih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u </a:t>
            </a:r>
            <a:r>
              <a:rPr dirty="0" err="1"/>
              <a:t>Beogradu</a:t>
            </a:r>
            <a:r>
              <a:rPr dirty="0"/>
              <a:t> </a:t>
            </a:r>
            <a:r>
              <a:rPr dirty="0" err="1"/>
              <a:t>tokom</a:t>
            </a:r>
            <a:r>
              <a:rPr dirty="0"/>
              <a:t> </a:t>
            </a:r>
            <a:r>
              <a:rPr dirty="0" err="1"/>
              <a:t>septembra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oktobra</a:t>
            </a:r>
            <a:r>
              <a:rPr dirty="0"/>
              <a:t>  </a:t>
            </a:r>
          </a:p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r>
              <a:rPr dirty="0" err="1"/>
              <a:t>Dovesti</a:t>
            </a:r>
            <a:r>
              <a:rPr dirty="0"/>
              <a:t> </a:t>
            </a:r>
            <a:r>
              <a:rPr dirty="0" err="1"/>
              <a:t>iskusnog</a:t>
            </a:r>
            <a:r>
              <a:rPr dirty="0"/>
              <a:t> </a:t>
            </a:r>
            <a:r>
              <a:rPr dirty="0" err="1"/>
              <a:t>pedagoga</a:t>
            </a:r>
            <a:r>
              <a:rPr dirty="0"/>
              <a:t> </a:t>
            </a:r>
            <a:r>
              <a:rPr dirty="0" err="1"/>
              <a:t>koji</a:t>
            </a:r>
            <a:r>
              <a:rPr dirty="0"/>
              <a:t> </a:t>
            </a:r>
            <a:r>
              <a:rPr dirty="0" err="1"/>
              <a:t>će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pravi</a:t>
            </a:r>
            <a:r>
              <a:rPr dirty="0"/>
              <a:t> </a:t>
            </a:r>
            <a:r>
              <a:rPr dirty="0" err="1"/>
              <a:t>način</a:t>
            </a:r>
            <a:r>
              <a:rPr dirty="0"/>
              <a:t> da </a:t>
            </a:r>
            <a:r>
              <a:rPr dirty="0" err="1"/>
              <a:t>zainteresuje</a:t>
            </a:r>
            <a:r>
              <a:rPr dirty="0"/>
              <a:t> </a:t>
            </a:r>
            <a:r>
              <a:rPr dirty="0" err="1"/>
              <a:t>decu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informiše</a:t>
            </a:r>
            <a:r>
              <a:rPr dirty="0"/>
              <a:t> </a:t>
            </a:r>
            <a:r>
              <a:rPr dirty="0" err="1"/>
              <a:t>ih</a:t>
            </a:r>
            <a:r>
              <a:rPr dirty="0"/>
              <a:t> o </a:t>
            </a:r>
            <a:r>
              <a:rPr dirty="0" err="1"/>
              <a:t>temama</a:t>
            </a:r>
            <a:r>
              <a:rPr dirty="0"/>
              <a:t> </a:t>
            </a:r>
            <a:r>
              <a:rPr dirty="0" err="1"/>
              <a:t>bezbednosti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putevima</a:t>
            </a:r>
            <a:r>
              <a:rPr dirty="0"/>
              <a:t>  </a:t>
            </a:r>
          </a:p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r>
              <a:rPr dirty="0" err="1"/>
              <a:t>Pružiti</a:t>
            </a:r>
            <a:r>
              <a:rPr dirty="0"/>
              <a:t> mu </a:t>
            </a:r>
            <a:r>
              <a:rPr dirty="0" err="1"/>
              <a:t>podršku</a:t>
            </a:r>
            <a:r>
              <a:rPr dirty="0"/>
              <a:t> u </a:t>
            </a:r>
            <a:r>
              <a:rPr dirty="0" err="1"/>
              <a:t>vidu</a:t>
            </a:r>
            <a:r>
              <a:rPr dirty="0"/>
              <a:t> </a:t>
            </a:r>
            <a:r>
              <a:rPr lang="sr-Latn-CS" dirty="0"/>
              <a:t>maskote </a:t>
            </a:r>
            <a:r>
              <a:rPr dirty="0"/>
              <a:t>Total </a:t>
            </a:r>
            <a:r>
              <a:rPr dirty="0" err="1"/>
              <a:t>Robota</a:t>
            </a:r>
            <a:r>
              <a:rPr lang="sr-Latn-CS" dirty="0"/>
              <a:t> </a:t>
            </a:r>
            <a:r>
              <a:rPr dirty="0" err="1"/>
              <a:t>koji</a:t>
            </a:r>
            <a:r>
              <a:rPr dirty="0"/>
              <a:t> bi </a:t>
            </a:r>
            <a:r>
              <a:rPr dirty="0" err="1"/>
              <a:t>dodatno</a:t>
            </a:r>
            <a:r>
              <a:rPr dirty="0"/>
              <a:t> </a:t>
            </a:r>
            <a:r>
              <a:rPr dirty="0" err="1"/>
              <a:t>naglašavao</a:t>
            </a:r>
            <a:r>
              <a:rPr dirty="0"/>
              <a:t> </a:t>
            </a:r>
            <a:r>
              <a:rPr dirty="0" err="1"/>
              <a:t>sve</a:t>
            </a:r>
            <a:r>
              <a:rPr dirty="0"/>
              <a:t> </a:t>
            </a:r>
            <a:r>
              <a:rPr dirty="0" err="1"/>
              <a:t>važne</a:t>
            </a:r>
            <a:r>
              <a:rPr dirty="0"/>
              <a:t> </a:t>
            </a:r>
            <a:r>
              <a:rPr dirty="0" err="1"/>
              <a:t>rečenice</a:t>
            </a:r>
            <a:r>
              <a:rPr dirty="0"/>
              <a:t>, motive, </a:t>
            </a:r>
            <a:r>
              <a:rPr dirty="0" err="1"/>
              <a:t>teme</a:t>
            </a:r>
            <a:r>
              <a:rPr dirty="0"/>
              <a:t>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pedagog</a:t>
            </a:r>
            <a:r>
              <a:rPr dirty="0"/>
              <a:t> </a:t>
            </a:r>
            <a:r>
              <a:rPr dirty="0" err="1"/>
              <a:t>prenosi</a:t>
            </a:r>
            <a:r>
              <a:rPr dirty="0"/>
              <a:t>. </a:t>
            </a:r>
            <a:r>
              <a:rPr dirty="0" err="1"/>
              <a:t>Kreiranje</a:t>
            </a:r>
            <a:r>
              <a:rPr dirty="0"/>
              <a:t> </a:t>
            </a:r>
            <a:r>
              <a:rPr dirty="0" err="1"/>
              <a:t>prijateljskog</a:t>
            </a:r>
            <a:r>
              <a:rPr dirty="0"/>
              <a:t> </a:t>
            </a:r>
            <a:r>
              <a:rPr dirty="0" err="1"/>
              <a:t>odnosa</a:t>
            </a:r>
            <a:r>
              <a:rPr dirty="0"/>
              <a:t> </a:t>
            </a:r>
            <a:r>
              <a:rPr dirty="0" err="1"/>
              <a:t>između</a:t>
            </a:r>
            <a:r>
              <a:rPr dirty="0"/>
              <a:t> </a:t>
            </a:r>
            <a:r>
              <a:rPr dirty="0" err="1"/>
              <a:t>Robota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dece</a:t>
            </a:r>
            <a:r>
              <a:rPr lang="sr-Latn-RS" dirty="0"/>
              <a:t>, pozicioniranje Robota kao „super heroja“ bezbednosti u saobraćaju.</a:t>
            </a:r>
            <a:endParaRPr dirty="0"/>
          </a:p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r>
              <a:rPr dirty="0" err="1"/>
              <a:t>Pedagog</a:t>
            </a:r>
            <a:r>
              <a:rPr dirty="0"/>
              <a:t> bi </a:t>
            </a:r>
            <a:r>
              <a:rPr dirty="0" err="1"/>
              <a:t>pričao</a:t>
            </a:r>
            <a:r>
              <a:rPr dirty="0"/>
              <a:t> </a:t>
            </a:r>
            <a:r>
              <a:rPr dirty="0" err="1"/>
              <a:t>maksimalno</a:t>
            </a:r>
            <a:r>
              <a:rPr dirty="0"/>
              <a:t> 15 </a:t>
            </a:r>
            <a:r>
              <a:rPr dirty="0" err="1"/>
              <a:t>minuta</a:t>
            </a:r>
            <a:endParaRPr dirty="0"/>
          </a:p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r>
              <a:rPr dirty="0"/>
              <a:t>Robot bi </a:t>
            </a:r>
            <a:r>
              <a:rPr dirty="0" err="1"/>
              <a:t>maksimalno</a:t>
            </a:r>
            <a:r>
              <a:rPr dirty="0"/>
              <a:t> </a:t>
            </a:r>
            <a:r>
              <a:rPr dirty="0" err="1"/>
              <a:t>pričao</a:t>
            </a:r>
            <a:r>
              <a:rPr dirty="0"/>
              <a:t> 2 </a:t>
            </a:r>
            <a:r>
              <a:rPr dirty="0" err="1"/>
              <a:t>minuta</a:t>
            </a:r>
            <a:r>
              <a:rPr lang="sr-Latn-RS" dirty="0"/>
              <a:t> i</a:t>
            </a:r>
          </a:p>
          <a:p>
            <a:pPr marL="723900" lvl="2" indent="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defRPr sz="2000"/>
            </a:pPr>
            <a:r>
              <a:rPr lang="sr-Latn-RS" dirty="0"/>
              <a:t>      motivisao bi decu da reše zadatke</a:t>
            </a:r>
            <a:r>
              <a:rPr dirty="0"/>
              <a:t> </a:t>
            </a:r>
          </a:p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endParaRPr dirty="0"/>
          </a:p>
          <a:p>
            <a:pPr marL="1066800" lvl="2" indent="-342900" defTabSz="533400">
              <a:lnSpc>
                <a:spcPct val="90000"/>
              </a:lnSpc>
              <a:spcBef>
                <a:spcPts val="600"/>
              </a:spcBef>
              <a:buClr>
                <a:srgbClr val="2F5597"/>
              </a:buClr>
              <a:buSzPct val="100000"/>
              <a:buFont typeface="Arial"/>
              <a:buChar char="•"/>
              <a:defRPr sz="2000"/>
            </a:pPr>
            <a:endParaRPr dirty="0"/>
          </a:p>
          <a:p>
            <a:pPr>
              <a:spcBef>
                <a:spcPts val="1200"/>
              </a:spcBef>
              <a:defRPr sz="2000"/>
            </a:pPr>
            <a:endParaRPr dirty="0"/>
          </a:p>
        </p:txBody>
      </p:sp>
      <p:sp>
        <p:nvSpPr>
          <p:cNvPr id="166" name="Title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Mehanika </a:t>
            </a:r>
            <a:endParaRPr sz="6000"/>
          </a:p>
          <a:p>
            <a:pPr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3600"/>
              <a:t>Korak 1 </a:t>
            </a:r>
            <a:r>
              <a:t>– predavanja o bezbednosti na putu</a:t>
            </a:r>
          </a:p>
        </p:txBody>
      </p:sp>
      <p:pic>
        <p:nvPicPr>
          <p:cNvPr id="167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t="23377" b="24242"/>
          <a:stretch>
            <a:fillRect/>
          </a:stretch>
        </p:blipFill>
        <p:spPr>
          <a:xfrm>
            <a:off x="9087555" y="21167"/>
            <a:ext cx="3014134" cy="118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2896B25-3B99-4BA6-8FD3-2659A763E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t="18065"/>
          <a:stretch/>
        </p:blipFill>
        <p:spPr bwMode="auto">
          <a:xfrm>
            <a:off x="6945906" y="4066674"/>
            <a:ext cx="2674549" cy="279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6" y="0"/>
            <a:ext cx="1625529" cy="6858000"/>
          </a:xfrm>
          <a:prstGeom prst="rect">
            <a:avLst/>
          </a:prstGeom>
        </p:spPr>
      </p:pic>
      <p:pic>
        <p:nvPicPr>
          <p:cNvPr id="7" name="Picture 5" descr="sigla-neg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10052049" y="6117327"/>
            <a:ext cx="1902887" cy="34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4483" y="6117327"/>
            <a:ext cx="4867067" cy="345643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b="1" dirty="0">
              <a:solidFill>
                <a:srgbClr val="000066"/>
              </a:solidFill>
              <a:latin typeface="Helvetica"/>
              <a:cs typeface="Helvetica"/>
            </a:endParaRPr>
          </a:p>
        </p:txBody>
      </p:sp>
      <p:pic>
        <p:nvPicPr>
          <p:cNvPr id="2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-182033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4" y="21167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0064044" y="6383947"/>
            <a:ext cx="1924756" cy="573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www.smartpoint.rs</a:t>
            </a:r>
          </a:p>
          <a:p>
            <a:endParaRPr lang="en-US" sz="1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9944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6800" lvl="2" indent="-342900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r-Latn-RS" sz="2000" dirty="0">
                <a:solidFill>
                  <a:srgbClr val="000000"/>
                </a:solidFill>
                <a:latin typeface="+mj-lt"/>
                <a:cs typeface="Arial"/>
              </a:rPr>
              <a:t>Svi znamo da današnja deca odrastaju u digitalnom okruženju i zbog toga sugerišemo da imamo u našoj edukaciji i digitalnu platformu – edukativnu igru. Smatramo da će deca vrlo lagano prihvatiti ovu igru i da će takođe i njihovi roditelji imati prilike da je probaju. </a:t>
            </a:r>
          </a:p>
          <a:p>
            <a:pPr marL="1066800" lvl="2" indent="-342900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r-Latn-RS" sz="2000" dirty="0">
                <a:solidFill>
                  <a:srgbClr val="000000"/>
                </a:solidFill>
                <a:latin typeface="+mj-lt"/>
                <a:cs typeface="Arial"/>
              </a:rPr>
              <a:t>„Na putu za bezbednost“ igra sadrži sve bitne teme koje treba da budu prikazane u prvom delu našeg časa. </a:t>
            </a:r>
            <a:endParaRPr lang="fr-FR" sz="2000" dirty="0">
              <a:latin typeface="+mj-lt"/>
              <a:cs typeface="Arial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+mj-lt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pic>
        <p:nvPicPr>
          <p:cNvPr id="14" name="Picture 2" descr="Image result for total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7" b="24242"/>
          <a:stretch/>
        </p:blipFill>
        <p:spPr bwMode="auto">
          <a:xfrm>
            <a:off x="9087555" y="21167"/>
            <a:ext cx="3014133" cy="11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61" y="4381269"/>
            <a:ext cx="3167528" cy="1979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31" y="4075781"/>
            <a:ext cx="3609278" cy="261530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66B8E83-68EC-4F5C-A73D-025D3D3816AA}"/>
              </a:ext>
            </a:extLst>
          </p:cNvPr>
          <p:cNvSpPr txBox="1"/>
          <p:nvPr/>
        </p:nvSpPr>
        <p:spPr>
          <a:xfrm>
            <a:off x="838200" y="365125"/>
            <a:ext cx="1053554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defTabSz="832104">
              <a:lnSpc>
                <a:spcPct val="90000"/>
              </a:lnSpc>
              <a:defRPr sz="364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Mehanika</a:t>
            </a:r>
            <a:r>
              <a:rPr dirty="0"/>
              <a:t> </a:t>
            </a:r>
            <a:endParaRPr sz="5460" dirty="0"/>
          </a:p>
          <a:p>
            <a:pPr defTabSz="832104">
              <a:lnSpc>
                <a:spcPct val="90000"/>
              </a:lnSpc>
              <a:defRPr sz="364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Korak</a:t>
            </a:r>
            <a:r>
              <a:rPr dirty="0"/>
              <a:t> 2 – „</a:t>
            </a:r>
            <a:r>
              <a:rPr lang="en-US" dirty="0"/>
              <a:t>N</a:t>
            </a:r>
            <a:r>
              <a:rPr dirty="0"/>
              <a:t>a putu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bezbednost</a:t>
            </a:r>
            <a:r>
              <a:rPr dirty="0"/>
              <a:t>“ – </a:t>
            </a:r>
            <a:r>
              <a:rPr lang="sr-Latn-RS" dirty="0"/>
              <a:t>tablet</a:t>
            </a:r>
            <a:r>
              <a:rPr dirty="0"/>
              <a:t> </a:t>
            </a:r>
            <a:r>
              <a:rPr lang="sr-Latn-RS" dirty="0"/>
              <a:t>igra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32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6" y="0"/>
            <a:ext cx="1625529" cy="6858000"/>
          </a:xfrm>
          <a:prstGeom prst="rect">
            <a:avLst/>
          </a:prstGeom>
        </p:spPr>
      </p:pic>
      <p:pic>
        <p:nvPicPr>
          <p:cNvPr id="7" name="Picture 5" descr="sigla-neg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10052046" y="6117327"/>
            <a:ext cx="1902887" cy="34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4483" y="6117327"/>
            <a:ext cx="4867067" cy="345643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b="1" dirty="0">
              <a:solidFill>
                <a:srgbClr val="000066"/>
              </a:solidFill>
              <a:latin typeface="Helvetica"/>
              <a:cs typeface="Helvetica"/>
            </a:endParaRPr>
          </a:p>
        </p:txBody>
      </p:sp>
      <p:pic>
        <p:nvPicPr>
          <p:cNvPr id="2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-182033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4" y="21167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0064044" y="6383947"/>
            <a:ext cx="1924756" cy="573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www.smartpoint.rs</a:t>
            </a:r>
          </a:p>
          <a:p>
            <a:endParaRPr lang="en-US" sz="1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9944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2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sr-Latn-RS" sz="2000" dirty="0">
                <a:solidFill>
                  <a:srgbClr val="000000"/>
                </a:solidFill>
                <a:latin typeface="+mj-lt"/>
                <a:cs typeface="Arial"/>
              </a:rPr>
              <a:t>Na tabletu će biti prikazana mapa grada (top prikaz), gde će deca imati različite zadatke koje treba da reše. Naši zadaci su: </a:t>
            </a:r>
          </a:p>
          <a:p>
            <a:pPr marL="723900" lvl="2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sr-Latn-RS" sz="2000" dirty="0">
                <a:solidFill>
                  <a:srgbClr val="000000"/>
                </a:solidFill>
                <a:latin typeface="+mj-lt"/>
                <a:cs typeface="Arial"/>
              </a:rPr>
              <a:t>1. Preći preko ulice koristeći pešački prelaz (tamo gde nema semafora) </a:t>
            </a:r>
          </a:p>
          <a:p>
            <a:pPr marL="723900" lvl="2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sr-Latn-RS" sz="2000" dirty="0">
                <a:solidFill>
                  <a:srgbClr val="000000"/>
                </a:solidFill>
                <a:latin typeface="+mj-lt"/>
                <a:cs typeface="Arial"/>
              </a:rPr>
              <a:t>2. Koristeći semafor i zeleno svetlo za pešake, preći preko ulice (zeleno i crveno svetlo će se smenjivati sa vremena na vreme) </a:t>
            </a:r>
          </a:p>
          <a:p>
            <a:pPr marL="723900" lvl="2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sr-Latn-RS" sz="2000" dirty="0">
                <a:solidFill>
                  <a:srgbClr val="000000"/>
                </a:solidFill>
                <a:latin typeface="+mj-lt"/>
                <a:cs typeface="Arial"/>
              </a:rPr>
              <a:t>3. Korišćenje trotorara umesto kolovoza na manje prometnim mestima i obraćanje pažnje na stazu za bicikliste kao i na stazu za pešake na trotoaru</a:t>
            </a:r>
          </a:p>
          <a:p>
            <a:pPr marL="723900" lvl="2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sr-Latn-RS" sz="2000" dirty="0">
                <a:solidFill>
                  <a:srgbClr val="000000"/>
                </a:solidFill>
                <a:latin typeface="+mj-lt"/>
                <a:cs typeface="Arial"/>
              </a:rPr>
              <a:t>4. Izbegavanje prolaženja između parkiranih automobila na putu u opasnim situacijama</a:t>
            </a:r>
          </a:p>
          <a:p>
            <a:pPr marL="723900" lvl="2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sr-Latn-RS" sz="2000" dirty="0">
                <a:solidFill>
                  <a:srgbClr val="000000"/>
                </a:solidFill>
                <a:latin typeface="+mj-lt"/>
                <a:cs typeface="Arial"/>
              </a:rPr>
              <a:t>5. Izbegavanje igranja blizu saobraćaja</a:t>
            </a:r>
          </a:p>
          <a:p>
            <a:pPr marL="723900" lvl="2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sr-Latn-RS" sz="2000" dirty="0">
                <a:solidFill>
                  <a:srgbClr val="000000"/>
                </a:solidFill>
                <a:latin typeface="+mj-lt"/>
                <a:cs typeface="Arial"/>
              </a:rPr>
              <a:t>Za svaki pređen zadatak, dete će osvojiti jedan bod. Ukoliko prođu svih 5 zadataka, osvojiće 5 bodova. Svako dete dobiće specijalno dizajniranu diplomu za učešće u projektu.</a:t>
            </a:r>
          </a:p>
          <a:p>
            <a:pPr marL="723900" lvl="2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sr-Latn-RS" sz="2000" dirty="0">
                <a:solidFill>
                  <a:srgbClr val="000000"/>
                </a:solidFill>
                <a:latin typeface="+mj-lt"/>
                <a:cs typeface="Arial"/>
              </a:rPr>
              <a:t>Igra će trajati maksimum 1-1.5minuta po detetu. </a:t>
            </a:r>
          </a:p>
          <a:p>
            <a:pPr marL="1066800" lvl="2" indent="-342900" algn="l" defTabSz="5334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+mj-lt"/>
              <a:cs typeface="Arial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+mj-lt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pic>
        <p:nvPicPr>
          <p:cNvPr id="14" name="Picture 2" descr="Image result for total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7" b="24242"/>
          <a:stretch/>
        </p:blipFill>
        <p:spPr bwMode="auto">
          <a:xfrm>
            <a:off x="9087555" y="21167"/>
            <a:ext cx="3014133" cy="11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5CDE404-51FE-4534-A201-3F0B6097B339}"/>
              </a:ext>
            </a:extLst>
          </p:cNvPr>
          <p:cNvSpPr txBox="1"/>
          <p:nvPr/>
        </p:nvSpPr>
        <p:spPr>
          <a:xfrm>
            <a:off x="838200" y="353093"/>
            <a:ext cx="1053554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defTabSz="832104">
              <a:lnSpc>
                <a:spcPct val="90000"/>
              </a:lnSpc>
              <a:defRPr sz="364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Mehanika</a:t>
            </a:r>
            <a:r>
              <a:rPr dirty="0"/>
              <a:t> </a:t>
            </a:r>
            <a:endParaRPr sz="5460" dirty="0"/>
          </a:p>
          <a:p>
            <a:pPr defTabSz="832104">
              <a:lnSpc>
                <a:spcPct val="90000"/>
              </a:lnSpc>
              <a:defRPr sz="364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Korak</a:t>
            </a:r>
            <a:r>
              <a:rPr dirty="0"/>
              <a:t> 2 – „</a:t>
            </a:r>
            <a:r>
              <a:rPr lang="en-US" dirty="0"/>
              <a:t>N</a:t>
            </a:r>
            <a:r>
              <a:rPr dirty="0"/>
              <a:t>a putu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bezbednost</a:t>
            </a:r>
            <a:r>
              <a:rPr dirty="0"/>
              <a:t>“ – </a:t>
            </a:r>
            <a:r>
              <a:rPr lang="sr-Latn-RS" dirty="0"/>
              <a:t>tablet</a:t>
            </a:r>
            <a:r>
              <a:rPr dirty="0"/>
              <a:t> </a:t>
            </a:r>
            <a:r>
              <a:rPr lang="sr-Latn-RS" dirty="0"/>
              <a:t>igra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96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6" y="0"/>
            <a:ext cx="1625529" cy="6858000"/>
          </a:xfrm>
          <a:prstGeom prst="rect">
            <a:avLst/>
          </a:prstGeom>
        </p:spPr>
      </p:pic>
      <p:pic>
        <p:nvPicPr>
          <p:cNvPr id="7" name="Picture 5" descr="sigla-neg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10052049" y="6117327"/>
            <a:ext cx="1902887" cy="34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4483" y="6117327"/>
            <a:ext cx="4867067" cy="345643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b="1" dirty="0">
              <a:solidFill>
                <a:srgbClr val="000066"/>
              </a:solidFill>
              <a:latin typeface="Helvetica"/>
              <a:cs typeface="Helvetica"/>
            </a:endParaRPr>
          </a:p>
        </p:txBody>
      </p:sp>
      <p:pic>
        <p:nvPicPr>
          <p:cNvPr id="2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-182033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4" y="21167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0064044" y="6383947"/>
            <a:ext cx="1924756" cy="573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www.smartpoint.rs</a:t>
            </a:r>
          </a:p>
          <a:p>
            <a:endParaRPr lang="en-US" sz="1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19944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pic>
        <p:nvPicPr>
          <p:cNvPr id="14" name="Picture 2" descr="Image result for total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7" b="24242"/>
          <a:stretch/>
        </p:blipFill>
        <p:spPr bwMode="auto">
          <a:xfrm>
            <a:off x="9087555" y="21167"/>
            <a:ext cx="3014133" cy="11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66B8E83-68EC-4F5C-A73D-025D3D3816AA}"/>
              </a:ext>
            </a:extLst>
          </p:cNvPr>
          <p:cNvSpPr txBox="1"/>
          <p:nvPr/>
        </p:nvSpPr>
        <p:spPr>
          <a:xfrm>
            <a:off x="838200" y="365125"/>
            <a:ext cx="1053554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defTabSz="832104">
              <a:lnSpc>
                <a:spcPct val="90000"/>
              </a:lnSpc>
              <a:defRPr sz="364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Mehanika</a:t>
            </a:r>
            <a:r>
              <a:rPr dirty="0"/>
              <a:t> </a:t>
            </a:r>
            <a:endParaRPr sz="5460" dirty="0"/>
          </a:p>
          <a:p>
            <a:pPr defTabSz="832104">
              <a:lnSpc>
                <a:spcPct val="90000"/>
              </a:lnSpc>
              <a:defRPr sz="364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Korak</a:t>
            </a:r>
            <a:r>
              <a:rPr dirty="0"/>
              <a:t> 2 – „</a:t>
            </a:r>
            <a:r>
              <a:rPr lang="en-US" dirty="0"/>
              <a:t>N</a:t>
            </a:r>
            <a:r>
              <a:rPr dirty="0"/>
              <a:t>a putu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bezbednost</a:t>
            </a:r>
            <a:r>
              <a:rPr dirty="0"/>
              <a:t>“ – </a:t>
            </a:r>
            <a:r>
              <a:rPr lang="sr-Latn-RS" dirty="0"/>
              <a:t>tablet</a:t>
            </a:r>
            <a:r>
              <a:rPr dirty="0"/>
              <a:t> </a:t>
            </a:r>
            <a:r>
              <a:rPr lang="sr-Latn-RS" dirty="0"/>
              <a:t>igra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4" y="2201051"/>
            <a:ext cx="3504491" cy="2190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66" y="2198393"/>
            <a:ext cx="3508746" cy="2192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69" y="2192965"/>
            <a:ext cx="3517428" cy="21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1281</Words>
  <Application>Microsoft Office PowerPoint</Application>
  <PresentationFormat>Widescreen</PresentationFormat>
  <Paragraphs>136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Helvetica</vt:lpstr>
      <vt:lpstr>Wingdings</vt:lpstr>
      <vt:lpstr>Office Theme</vt:lpstr>
      <vt:lpstr>Na putu za bezbednost dece u saobraćaju  - Srbija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 putu za bezbednost - Srbija</dc:title>
  <dc:creator>Korisnik</dc:creator>
  <cp:lastModifiedBy>Korisnik</cp:lastModifiedBy>
  <cp:revision>21</cp:revision>
  <dcterms:modified xsi:type="dcterms:W3CDTF">2017-09-20T10:02:01Z</dcterms:modified>
</cp:coreProperties>
</file>